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rawings/legacyDiagramText4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0" r:id="rId4"/>
    <p:sldId id="274" r:id="rId5"/>
    <p:sldId id="271" r:id="rId6"/>
    <p:sldId id="272" r:id="rId7"/>
    <p:sldId id="276" r:id="rId8"/>
    <p:sldId id="278" r:id="rId9"/>
    <p:sldId id="258" r:id="rId10"/>
    <p:sldId id="268" r:id="rId11"/>
    <p:sldId id="260" r:id="rId12"/>
    <p:sldId id="261" r:id="rId13"/>
    <p:sldId id="262" r:id="rId14"/>
    <p:sldId id="263" r:id="rId15"/>
    <p:sldId id="264" r:id="rId16"/>
    <p:sldId id="279" r:id="rId17"/>
    <p:sldId id="280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A8DC-A87D-4732-9A52-99BE03DF45A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55519-FBEC-49A3-A7F2-3ED3272AAA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29E0E-0A6C-4571-A7FC-BF4AC0AECA7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99A4D-1B92-466E-9BD9-9E19FB95804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2803-504B-4AEF-95B4-C73877AFC4E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58914-8FA3-46C8-BDCE-6914631794C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E99C4-701D-44A6-B257-C26A4D0C68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DCC8B-7433-4CE9-85A0-D86441D921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FBB8-9E98-4D3B-9B92-F3CE4DB440E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3E89-5557-4C70-A4F3-B2CB52E5D5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39D83-EDD8-44CE-B01E-B18D3D54A0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9329F1-FAB2-43DD-9D99-7F1E283E231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ar/url?sa=i&amp;rct=j&amp;q=&amp;esrc=s&amp;source=images&amp;cd=&amp;cad=rja&amp;uact=8&amp;ved=0CAcQjRw&amp;url=http://www.arteguias.com/caballerosmedievales.htm&amp;ei=W7rbVJ2WL8PZoATpqYG4CQ&amp;bvm=bv.85761416,d.cWc&amp;psig=AFQjCNFyDiMJbhMuklptrJzlzWgmOzkeWQ&amp;ust=142377262245654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ar/url?sa=i&amp;rct=j&amp;q=&amp;esrc=s&amp;source=images&amp;cd=&amp;cad=rja&amp;uact=8&amp;ved=0CAcQjRw&amp;url=http://www.arteguias.com/caballerosmedievales.htm&amp;ei=W7rbVJ2WL8PZoATpqYG4CQ&amp;bvm=bv.85761416,d.cWc&amp;psig=AFQjCNFyDiMJbhMuklptrJzlzWgmOzkeWQ&amp;ust=142377262245654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ar/url?sa=i&amp;rct=j&amp;q=&amp;esrc=s&amp;source=images&amp;cd=&amp;cad=rja&amp;uact=8&amp;ved=0CAcQjRw&amp;url=http://www.arteguias.com/caballerosmedievales.htm&amp;ei=W7rbVJ2WL8PZoATpqYG4CQ&amp;bvm=bv.85761416,d.cWc&amp;psig=AFQjCNFyDiMJbhMuklptrJzlzWgmOzkeWQ&amp;ust=1423772622456544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.ar/url?sa=i&amp;rct=j&amp;q=&amp;esrc=s&amp;source=images&amp;cd=&amp;ved=0CAcQjRw&amp;url=https://abeyno.wordpress.com/tag/papiros/&amp;ei=GLnbVKDDJsL3oAS8_4KQCQ&amp;bvm=bv.85761416,d.cWc&amp;psig=AFQjCNGveq3B-Df6X9a5aJt-dD3RpQALZQ&amp;ust=1423772306425717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s-AR" sz="2800" b="1" dirty="0">
                <a:latin typeface="Trebuchet MS" pitchFamily="34" charset="0"/>
              </a:rPr>
              <a:t>Lucha contra el Fraude en el Sector Seguros</a:t>
            </a:r>
            <a:endParaRPr lang="es-ES" sz="2800" b="1" u="sng" dirty="0"/>
          </a:p>
          <a:p>
            <a:pPr algn="ctr">
              <a:buFontTx/>
              <a:buNone/>
            </a:pPr>
            <a:endParaRPr lang="es-ES" b="1" u="sng" dirty="0">
              <a:solidFill>
                <a:srgbClr val="5F5F5F"/>
              </a:solidFill>
            </a:endParaRPr>
          </a:p>
          <a:p>
            <a:pPr algn="ctr">
              <a:buFontTx/>
              <a:buNone/>
            </a:pPr>
            <a:r>
              <a:rPr lang="es-ES" b="1" u="sng" dirty="0"/>
              <a:t>CONSEJO DE LUCHA CONTRA EL FRAUDE</a:t>
            </a:r>
          </a:p>
          <a:p>
            <a:pPr algn="ctr">
              <a:buFontTx/>
              <a:buNone/>
            </a:pPr>
            <a:r>
              <a:rPr lang="es-ES" b="1" u="sng" dirty="0" smtClean="0"/>
              <a:t>LIDERADO </a:t>
            </a:r>
            <a:r>
              <a:rPr lang="es-ES" b="1" u="sng" dirty="0"/>
              <a:t>POR LA C.A.S.</a:t>
            </a:r>
          </a:p>
          <a:p>
            <a:pPr algn="ctr">
              <a:buFontTx/>
              <a:buNone/>
            </a:pPr>
            <a:endParaRPr lang="es-ES" b="1" u="sng" dirty="0" smtClean="0"/>
          </a:p>
          <a:p>
            <a:pPr algn="ctr">
              <a:buFontTx/>
              <a:buNone/>
            </a:pPr>
            <a:endParaRPr lang="es-ES" b="1" u="sng" dirty="0" smtClean="0"/>
          </a:p>
          <a:p>
            <a:pPr algn="r">
              <a:buFontTx/>
              <a:buNone/>
            </a:pPr>
            <a:r>
              <a:rPr lang="es-ES" sz="1600" dirty="0" smtClean="0">
                <a:solidFill>
                  <a:srgbClr val="5F5F5F"/>
                </a:solidFill>
              </a:rPr>
              <a:t>					</a:t>
            </a:r>
            <a:r>
              <a:rPr lang="es-ES" sz="1600" b="1" dirty="0" smtClean="0"/>
              <a:t>18 DE FEBRERO DE 2015</a:t>
            </a:r>
            <a:endParaRPr lang="es-ES" b="1" u="sng" dirty="0" smtClean="0"/>
          </a:p>
          <a:p>
            <a:pPr algn="ctr">
              <a:buFontTx/>
              <a:buNone/>
            </a:pPr>
            <a:endParaRPr lang="es-AR" b="1" dirty="0">
              <a:solidFill>
                <a:srgbClr val="5F5F5F"/>
              </a:solidFill>
            </a:endParaRPr>
          </a:p>
        </p:txBody>
      </p:sp>
      <p:pic>
        <p:nvPicPr>
          <p:cNvPr id="3076" name="Picture 40" descr="FONDO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 b="84213"/>
          <a:stretch>
            <a:fillRect/>
          </a:stretch>
        </p:blipFill>
        <p:spPr>
          <a:xfrm>
            <a:off x="827088" y="260350"/>
            <a:ext cx="7705725" cy="1143000"/>
          </a:xfrm>
          <a:noFill/>
          <a:ln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84888" y="62563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4572000" y="5085184"/>
            <a:ext cx="4176464" cy="129614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Nicolás Burastero</a:t>
            </a:r>
          </a:p>
          <a:p>
            <a:pPr algn="ctr"/>
            <a:r>
              <a:rPr lang="es-AR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Gerente de Inspección</a:t>
            </a:r>
          </a:p>
          <a:p>
            <a:pPr algn="ctr"/>
            <a:r>
              <a:rPr lang="es-AR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Cora Smolianski</a:t>
            </a:r>
          </a:p>
          <a:p>
            <a:pPr algn="ctr"/>
            <a:r>
              <a:rPr lang="es-AR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Coordinación Antifraude de Seguros</a:t>
            </a:r>
          </a:p>
          <a:p>
            <a:pPr algn="ctr"/>
            <a:endParaRPr lang="es-A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5576" y="59678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18 de febrero de 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DDD848-2CC7-4E54-9A2C-0529C4931EFA}" type="slidenum">
              <a:rPr lang="es-ES" sz="1400"/>
              <a:pPr algn="r"/>
              <a:t>10</a:t>
            </a:fld>
            <a:endParaRPr lang="es-E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r>
              <a:rPr lang="es-ES" sz="4000"/>
              <a:t>INTEGRACIÓN CONSEJO</a:t>
            </a:r>
            <a:br>
              <a:rPr lang="es-ES" sz="4000"/>
            </a:br>
            <a:r>
              <a:rPr lang="es-ES" sz="4000"/>
              <a:t>3 COMITÉS</a:t>
            </a:r>
          </a:p>
        </p:txBody>
      </p:sp>
      <p:grpSp>
        <p:nvGrpSpPr>
          <p:cNvPr id="14340" name="Group 103"/>
          <p:cNvGrpSpPr>
            <a:grpSpLocks noChangeAspect="1"/>
          </p:cNvGrpSpPr>
          <p:nvPr/>
        </p:nvGrpSpPr>
        <p:grpSpPr bwMode="auto">
          <a:xfrm>
            <a:off x="395288" y="908050"/>
            <a:ext cx="8999537" cy="5476875"/>
            <a:chOff x="2281" y="1043"/>
            <a:chExt cx="7200" cy="4320"/>
          </a:xfrm>
        </p:grpSpPr>
        <p:sp>
          <p:nvSpPr>
            <p:cNvPr id="14341" name="AutoShape 104"/>
            <p:cNvSpPr>
              <a:spLocks noChangeAspect="1" noChangeArrowheads="1"/>
            </p:cNvSpPr>
            <p:nvPr/>
          </p:nvSpPr>
          <p:spPr bwMode="auto">
            <a:xfrm>
              <a:off x="2281" y="1043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2" name="Rectangle 105"/>
            <p:cNvSpPr>
              <a:spLocks noChangeArrowheads="1"/>
            </p:cNvSpPr>
            <p:nvPr/>
          </p:nvSpPr>
          <p:spPr bwMode="auto">
            <a:xfrm>
              <a:off x="4579" y="3820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3" name="Rectangle 106"/>
            <p:cNvSpPr>
              <a:spLocks noChangeArrowheads="1"/>
            </p:cNvSpPr>
            <p:nvPr/>
          </p:nvSpPr>
          <p:spPr bwMode="auto">
            <a:xfrm>
              <a:off x="4272" y="3820"/>
              <a:ext cx="307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4" name="Rectangle 107"/>
            <p:cNvSpPr>
              <a:spLocks noChangeArrowheads="1"/>
            </p:cNvSpPr>
            <p:nvPr/>
          </p:nvSpPr>
          <p:spPr bwMode="auto">
            <a:xfrm>
              <a:off x="4579" y="3512"/>
              <a:ext cx="306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5" name="Rectangle 108"/>
            <p:cNvSpPr>
              <a:spLocks noChangeArrowheads="1"/>
            </p:cNvSpPr>
            <p:nvPr/>
          </p:nvSpPr>
          <p:spPr bwMode="auto">
            <a:xfrm>
              <a:off x="5192" y="2277"/>
              <a:ext cx="305" cy="3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6" name="Rectangle 109"/>
            <p:cNvSpPr>
              <a:spLocks noChangeArrowheads="1"/>
            </p:cNvSpPr>
            <p:nvPr/>
          </p:nvSpPr>
          <p:spPr bwMode="auto">
            <a:xfrm>
              <a:off x="5192" y="2586"/>
              <a:ext cx="305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7" name="Rectangle 110"/>
            <p:cNvSpPr>
              <a:spLocks noChangeArrowheads="1"/>
            </p:cNvSpPr>
            <p:nvPr/>
          </p:nvSpPr>
          <p:spPr bwMode="auto">
            <a:xfrm>
              <a:off x="4885" y="3203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8" name="Rectangle 111"/>
            <p:cNvSpPr>
              <a:spLocks noChangeArrowheads="1"/>
            </p:cNvSpPr>
            <p:nvPr/>
          </p:nvSpPr>
          <p:spPr bwMode="auto">
            <a:xfrm>
              <a:off x="4885" y="2894"/>
              <a:ext cx="305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49" name="Rectangle 112"/>
            <p:cNvSpPr>
              <a:spLocks noChangeArrowheads="1"/>
            </p:cNvSpPr>
            <p:nvPr/>
          </p:nvSpPr>
          <p:spPr bwMode="auto">
            <a:xfrm>
              <a:off x="4272" y="3512"/>
              <a:ext cx="306" cy="3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0" name="Rectangle 113"/>
            <p:cNvSpPr>
              <a:spLocks noChangeArrowheads="1"/>
            </p:cNvSpPr>
            <p:nvPr/>
          </p:nvSpPr>
          <p:spPr bwMode="auto">
            <a:xfrm>
              <a:off x="4579" y="2277"/>
              <a:ext cx="305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1" name="Rectangle 114"/>
            <p:cNvSpPr>
              <a:spLocks noChangeArrowheads="1"/>
            </p:cNvSpPr>
            <p:nvPr/>
          </p:nvSpPr>
          <p:spPr bwMode="auto">
            <a:xfrm>
              <a:off x="4272" y="3203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2" name="Rectangle 115"/>
            <p:cNvSpPr>
              <a:spLocks noChangeArrowheads="1"/>
            </p:cNvSpPr>
            <p:nvPr/>
          </p:nvSpPr>
          <p:spPr bwMode="auto">
            <a:xfrm>
              <a:off x="4579" y="2894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3" name="Rectangle 116"/>
            <p:cNvSpPr>
              <a:spLocks noChangeArrowheads="1"/>
            </p:cNvSpPr>
            <p:nvPr/>
          </p:nvSpPr>
          <p:spPr bwMode="auto">
            <a:xfrm>
              <a:off x="4272" y="2277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4" name="Rectangle 117"/>
            <p:cNvSpPr>
              <a:spLocks noChangeArrowheads="1"/>
            </p:cNvSpPr>
            <p:nvPr/>
          </p:nvSpPr>
          <p:spPr bwMode="auto">
            <a:xfrm>
              <a:off x="4579" y="2586"/>
              <a:ext cx="305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5" name="Rectangle 118"/>
            <p:cNvSpPr>
              <a:spLocks noChangeArrowheads="1"/>
            </p:cNvSpPr>
            <p:nvPr/>
          </p:nvSpPr>
          <p:spPr bwMode="auto">
            <a:xfrm>
              <a:off x="4885" y="2586"/>
              <a:ext cx="306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6" name="Rectangle 119"/>
            <p:cNvSpPr>
              <a:spLocks noChangeArrowheads="1"/>
            </p:cNvSpPr>
            <p:nvPr/>
          </p:nvSpPr>
          <p:spPr bwMode="auto">
            <a:xfrm>
              <a:off x="4885" y="2277"/>
              <a:ext cx="306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7" name="Rectangle 120"/>
            <p:cNvSpPr>
              <a:spLocks noChangeArrowheads="1"/>
            </p:cNvSpPr>
            <p:nvPr/>
          </p:nvSpPr>
          <p:spPr bwMode="auto">
            <a:xfrm>
              <a:off x="4272" y="2586"/>
              <a:ext cx="306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8" name="Rectangle 121"/>
            <p:cNvSpPr>
              <a:spLocks noChangeArrowheads="1"/>
            </p:cNvSpPr>
            <p:nvPr/>
          </p:nvSpPr>
          <p:spPr bwMode="auto">
            <a:xfrm>
              <a:off x="4272" y="2894"/>
              <a:ext cx="306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59" name="Rectangle 122"/>
            <p:cNvSpPr>
              <a:spLocks noChangeArrowheads="1"/>
            </p:cNvSpPr>
            <p:nvPr/>
          </p:nvSpPr>
          <p:spPr bwMode="auto">
            <a:xfrm>
              <a:off x="4579" y="3203"/>
              <a:ext cx="305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0" name="Rectangle 123"/>
            <p:cNvSpPr>
              <a:spLocks noChangeArrowheads="1"/>
            </p:cNvSpPr>
            <p:nvPr/>
          </p:nvSpPr>
          <p:spPr bwMode="auto">
            <a:xfrm>
              <a:off x="6417" y="3203"/>
              <a:ext cx="306" cy="3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1" name="Rectangle 124"/>
            <p:cNvSpPr>
              <a:spLocks noChangeArrowheads="1"/>
            </p:cNvSpPr>
            <p:nvPr/>
          </p:nvSpPr>
          <p:spPr bwMode="auto">
            <a:xfrm>
              <a:off x="6417" y="3512"/>
              <a:ext cx="306" cy="30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2" name="Rectangle 125"/>
            <p:cNvSpPr>
              <a:spLocks noChangeArrowheads="1"/>
            </p:cNvSpPr>
            <p:nvPr/>
          </p:nvSpPr>
          <p:spPr bwMode="auto">
            <a:xfrm>
              <a:off x="6111" y="3203"/>
              <a:ext cx="305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3" name="Rectangle 126"/>
            <p:cNvSpPr>
              <a:spLocks noChangeArrowheads="1"/>
            </p:cNvSpPr>
            <p:nvPr/>
          </p:nvSpPr>
          <p:spPr bwMode="auto">
            <a:xfrm>
              <a:off x="6417" y="2894"/>
              <a:ext cx="306" cy="3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4" name="Rectangle 127"/>
            <p:cNvSpPr>
              <a:spLocks noChangeArrowheads="1"/>
            </p:cNvSpPr>
            <p:nvPr/>
          </p:nvSpPr>
          <p:spPr bwMode="auto">
            <a:xfrm>
              <a:off x="6417" y="2586"/>
              <a:ext cx="306" cy="3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5" name="Rectangle 128"/>
            <p:cNvSpPr>
              <a:spLocks noChangeArrowheads="1"/>
            </p:cNvSpPr>
            <p:nvPr/>
          </p:nvSpPr>
          <p:spPr bwMode="auto">
            <a:xfrm>
              <a:off x="6417" y="2277"/>
              <a:ext cx="306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6" name="Rectangle 129"/>
            <p:cNvSpPr>
              <a:spLocks noChangeArrowheads="1"/>
            </p:cNvSpPr>
            <p:nvPr/>
          </p:nvSpPr>
          <p:spPr bwMode="auto">
            <a:xfrm>
              <a:off x="5498" y="2277"/>
              <a:ext cx="305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7" name="Rectangle 130"/>
            <p:cNvSpPr>
              <a:spLocks noChangeArrowheads="1"/>
            </p:cNvSpPr>
            <p:nvPr/>
          </p:nvSpPr>
          <p:spPr bwMode="auto">
            <a:xfrm>
              <a:off x="5498" y="2586"/>
              <a:ext cx="306" cy="3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8" name="Rectangle 131"/>
            <p:cNvSpPr>
              <a:spLocks noChangeArrowheads="1"/>
            </p:cNvSpPr>
            <p:nvPr/>
          </p:nvSpPr>
          <p:spPr bwMode="auto">
            <a:xfrm>
              <a:off x="6111" y="2894"/>
              <a:ext cx="305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69" name="Rectangle 132"/>
            <p:cNvSpPr>
              <a:spLocks noChangeArrowheads="1"/>
            </p:cNvSpPr>
            <p:nvPr/>
          </p:nvSpPr>
          <p:spPr bwMode="auto">
            <a:xfrm>
              <a:off x="6111" y="2586"/>
              <a:ext cx="305" cy="3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0" name="Rectangle 133"/>
            <p:cNvSpPr>
              <a:spLocks noChangeArrowheads="1"/>
            </p:cNvSpPr>
            <p:nvPr/>
          </p:nvSpPr>
          <p:spPr bwMode="auto">
            <a:xfrm>
              <a:off x="6111" y="2277"/>
              <a:ext cx="305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1" name="Rectangle 134"/>
            <p:cNvSpPr>
              <a:spLocks noChangeArrowheads="1"/>
            </p:cNvSpPr>
            <p:nvPr/>
          </p:nvSpPr>
          <p:spPr bwMode="auto">
            <a:xfrm>
              <a:off x="5804" y="2894"/>
              <a:ext cx="306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2" name="Rectangle 135"/>
            <p:cNvSpPr>
              <a:spLocks noChangeArrowheads="1"/>
            </p:cNvSpPr>
            <p:nvPr/>
          </p:nvSpPr>
          <p:spPr bwMode="auto">
            <a:xfrm>
              <a:off x="5804" y="2586"/>
              <a:ext cx="306" cy="3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3" name="Rectangle 136"/>
            <p:cNvSpPr>
              <a:spLocks noChangeArrowheads="1"/>
            </p:cNvSpPr>
            <p:nvPr/>
          </p:nvSpPr>
          <p:spPr bwMode="auto">
            <a:xfrm>
              <a:off x="5804" y="2277"/>
              <a:ext cx="306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4" name="Rectangle 137"/>
            <p:cNvSpPr>
              <a:spLocks noChangeArrowheads="1"/>
            </p:cNvSpPr>
            <p:nvPr/>
          </p:nvSpPr>
          <p:spPr bwMode="auto">
            <a:xfrm>
              <a:off x="5498" y="2894"/>
              <a:ext cx="306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5" name="Rectangle 138"/>
            <p:cNvSpPr>
              <a:spLocks noChangeArrowheads="1"/>
            </p:cNvSpPr>
            <p:nvPr/>
          </p:nvSpPr>
          <p:spPr bwMode="auto">
            <a:xfrm>
              <a:off x="5192" y="2894"/>
              <a:ext cx="305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6" name="Rectangle 139"/>
            <p:cNvSpPr>
              <a:spLocks noChangeArrowheads="1"/>
            </p:cNvSpPr>
            <p:nvPr/>
          </p:nvSpPr>
          <p:spPr bwMode="auto">
            <a:xfrm>
              <a:off x="6724" y="2586"/>
              <a:ext cx="305" cy="30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7" name="Rectangle 140"/>
            <p:cNvSpPr>
              <a:spLocks noChangeArrowheads="1"/>
            </p:cNvSpPr>
            <p:nvPr/>
          </p:nvSpPr>
          <p:spPr bwMode="auto">
            <a:xfrm>
              <a:off x="6724" y="2894"/>
              <a:ext cx="305" cy="310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8" name="Rectangle 141"/>
            <p:cNvSpPr>
              <a:spLocks noChangeArrowheads="1"/>
            </p:cNvSpPr>
            <p:nvPr/>
          </p:nvSpPr>
          <p:spPr bwMode="auto">
            <a:xfrm>
              <a:off x="6724" y="3203"/>
              <a:ext cx="305" cy="30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79" name="Rectangle 142"/>
            <p:cNvSpPr>
              <a:spLocks noChangeArrowheads="1"/>
            </p:cNvSpPr>
            <p:nvPr/>
          </p:nvSpPr>
          <p:spPr bwMode="auto">
            <a:xfrm>
              <a:off x="6724" y="3512"/>
              <a:ext cx="305" cy="30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0" name="Rectangle 143"/>
            <p:cNvSpPr>
              <a:spLocks noChangeArrowheads="1"/>
            </p:cNvSpPr>
            <p:nvPr/>
          </p:nvSpPr>
          <p:spPr bwMode="auto">
            <a:xfrm>
              <a:off x="6724" y="3820"/>
              <a:ext cx="304" cy="30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1" name="Rectangle 144"/>
            <p:cNvSpPr>
              <a:spLocks noChangeArrowheads="1"/>
            </p:cNvSpPr>
            <p:nvPr/>
          </p:nvSpPr>
          <p:spPr bwMode="auto">
            <a:xfrm>
              <a:off x="6417" y="3820"/>
              <a:ext cx="306" cy="30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2" name="Rectangle 145"/>
            <p:cNvSpPr>
              <a:spLocks noChangeArrowheads="1"/>
            </p:cNvSpPr>
            <p:nvPr/>
          </p:nvSpPr>
          <p:spPr bwMode="auto">
            <a:xfrm>
              <a:off x="2434" y="4746"/>
              <a:ext cx="305" cy="308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3" name="Rectangle 146"/>
            <p:cNvSpPr>
              <a:spLocks noChangeArrowheads="1"/>
            </p:cNvSpPr>
            <p:nvPr/>
          </p:nvSpPr>
          <p:spPr bwMode="auto">
            <a:xfrm>
              <a:off x="2434" y="4283"/>
              <a:ext cx="307" cy="3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4" name="Rectangle 147"/>
            <p:cNvSpPr>
              <a:spLocks noChangeArrowheads="1"/>
            </p:cNvSpPr>
            <p:nvPr/>
          </p:nvSpPr>
          <p:spPr bwMode="auto">
            <a:xfrm>
              <a:off x="2434" y="3820"/>
              <a:ext cx="306" cy="3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4385" name="Text Box 148"/>
            <p:cNvSpPr txBox="1">
              <a:spLocks noChangeArrowheads="1"/>
            </p:cNvSpPr>
            <p:nvPr/>
          </p:nvSpPr>
          <p:spPr bwMode="auto">
            <a:xfrm>
              <a:off x="2894" y="3820"/>
              <a:ext cx="1225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AR" sz="1200">
                  <a:latin typeface="Times New Roman" pitchFamily="18" charset="0"/>
                </a:rPr>
                <a:t>Entidades (20)</a:t>
              </a:r>
              <a:endParaRPr lang="es-ES"/>
            </a:p>
          </p:txBody>
        </p:sp>
        <p:sp>
          <p:nvSpPr>
            <p:cNvPr id="14386" name="Text Box 149"/>
            <p:cNvSpPr txBox="1">
              <a:spLocks noChangeArrowheads="1"/>
            </p:cNvSpPr>
            <p:nvPr/>
          </p:nvSpPr>
          <p:spPr bwMode="auto">
            <a:xfrm>
              <a:off x="2894" y="4283"/>
              <a:ext cx="1685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AR" sz="1200">
                  <a:latin typeface="Times New Roman" pitchFamily="18" charset="0"/>
                </a:rPr>
                <a:t>Intermediarios (16)</a:t>
              </a:r>
              <a:endParaRPr lang="es-ES"/>
            </a:p>
          </p:txBody>
        </p:sp>
        <p:sp>
          <p:nvSpPr>
            <p:cNvPr id="14387" name="Text Box 150"/>
            <p:cNvSpPr txBox="1">
              <a:spLocks noChangeArrowheads="1"/>
            </p:cNvSpPr>
            <p:nvPr/>
          </p:nvSpPr>
          <p:spPr bwMode="auto">
            <a:xfrm>
              <a:off x="2894" y="4746"/>
              <a:ext cx="2451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AR" sz="1200">
                  <a:latin typeface="Times New Roman" pitchFamily="18" charset="0"/>
                </a:rPr>
                <a:t>Liquidadores de siniestros (6)</a:t>
              </a:r>
              <a:endParaRPr lang="es-ES"/>
            </a:p>
          </p:txBody>
        </p:sp>
      </p:grpSp>
      <p:sp>
        <p:nvSpPr>
          <p:cNvPr id="14388" name="Rectangle 110"/>
          <p:cNvSpPr>
            <a:spLocks noChangeArrowheads="1"/>
          </p:cNvSpPr>
          <p:nvPr/>
        </p:nvSpPr>
        <p:spPr bwMode="auto">
          <a:xfrm>
            <a:off x="3635375" y="4005263"/>
            <a:ext cx="382588" cy="463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4389" name="Rectangle 110"/>
          <p:cNvSpPr>
            <a:spLocks noChangeArrowheads="1"/>
          </p:cNvSpPr>
          <p:nvPr/>
        </p:nvSpPr>
        <p:spPr bwMode="auto">
          <a:xfrm>
            <a:off x="3635375" y="4437063"/>
            <a:ext cx="382588" cy="3921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135937" cy="863600"/>
          </a:xfrm>
        </p:spPr>
        <p:txBody>
          <a:bodyPr/>
          <a:lstStyle/>
          <a:p>
            <a:r>
              <a:rPr lang="es-ES" sz="4000" b="1">
                <a:solidFill>
                  <a:schemeClr val="tx1"/>
                </a:solidFill>
              </a:rPr>
              <a:t>COMITÉ DE ENTIDADES:</a:t>
            </a:r>
            <a:br>
              <a:rPr lang="es-ES" sz="4000" b="1">
                <a:solidFill>
                  <a:schemeClr val="tx1"/>
                </a:solidFill>
              </a:rPr>
            </a:br>
            <a:endParaRPr lang="es-AR" sz="4000" b="1">
              <a:solidFill>
                <a:schemeClr val="tx1"/>
              </a:solidFill>
            </a:endParaRPr>
          </a:p>
        </p:txBody>
      </p:sp>
      <p:sp>
        <p:nvSpPr>
          <p:cNvPr id="6147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/>
          </a:p>
          <a:p>
            <a:pPr algn="ctr">
              <a:buFontTx/>
              <a:buNone/>
            </a:pPr>
            <a:endParaRPr lang="es-AR" b="1"/>
          </a:p>
        </p:txBody>
      </p:sp>
      <p:sp>
        <p:nvSpPr>
          <p:cNvPr id="6148" name="Rectangle 53"/>
          <p:cNvSpPr>
            <a:spLocks noChangeArrowheads="1"/>
          </p:cNvSpPr>
          <p:nvPr/>
        </p:nvSpPr>
        <p:spPr bwMode="auto">
          <a:xfrm>
            <a:off x="611188" y="1557338"/>
            <a:ext cx="756126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800" b="1"/>
          </a:p>
          <a:p>
            <a:pPr>
              <a:buFontTx/>
              <a:buChar char="•"/>
            </a:pPr>
            <a:r>
              <a:rPr lang="es-ES" sz="2400"/>
              <a:t>20 MIEMBROS</a:t>
            </a:r>
          </a:p>
          <a:p>
            <a:pPr>
              <a:buFontTx/>
              <a:buChar char="•"/>
            </a:pPr>
            <a:endParaRPr lang="es-ES" sz="2400"/>
          </a:p>
          <a:p>
            <a:pPr lvl="1">
              <a:buFont typeface="Wingdings" pitchFamily="2" charset="2"/>
              <a:buNone/>
            </a:pPr>
            <a:r>
              <a:rPr lang="es-ES" sz="2400"/>
              <a:t>    - 9 ASOCIACIONES y CÁMARAS REPRESENTATIVAS DE LA INDUSTRIA </a:t>
            </a:r>
          </a:p>
          <a:p>
            <a:pPr lvl="1">
              <a:buFont typeface="Wingdings" pitchFamily="2" charset="2"/>
              <a:buNone/>
            </a:pPr>
            <a:r>
              <a:rPr lang="es-ES" sz="2400"/>
              <a:t>    - 11 ENTIDADES</a:t>
            </a:r>
          </a:p>
          <a:p>
            <a:pPr lvl="1">
              <a:buFont typeface="Wingdings" pitchFamily="2" charset="2"/>
              <a:buNone/>
            </a:pPr>
            <a:endParaRPr lang="es-ES" sz="2400"/>
          </a:p>
          <a:p>
            <a:pPr lvl="2"/>
            <a:r>
              <a:rPr lang="es-ES" sz="2400"/>
              <a:t>    - Primer conformación:</a:t>
            </a:r>
          </a:p>
          <a:p>
            <a:pPr lvl="2"/>
            <a:r>
              <a:rPr lang="es-ES" sz="2400"/>
              <a:t>    - Asociaciones/Cámaras</a:t>
            </a:r>
          </a:p>
          <a:p>
            <a:pPr lvl="2"/>
            <a:r>
              <a:rPr lang="es-ES" sz="2400"/>
              <a:t>    - Entidades invitadas acorde a su participación</a:t>
            </a:r>
          </a:p>
          <a:p>
            <a:pPr lvl="2"/>
            <a:r>
              <a:rPr lang="es-ES" sz="2400"/>
              <a:t>    - Entidades voluntarias (a sorteo)</a:t>
            </a:r>
          </a:p>
        </p:txBody>
      </p:sp>
      <p:pic>
        <p:nvPicPr>
          <p:cNvPr id="6150" name="Picture 6" descr="ANd9GcQrwwAytn8xd95prhUVvE1Ep4tzLEco-X-nlh5Wx0aI7NcYVnp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96975"/>
            <a:ext cx="1584325" cy="149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s-ES" sz="4000" b="1">
                <a:solidFill>
                  <a:schemeClr val="tx1"/>
                </a:solidFill>
              </a:rPr>
              <a:t>COMITÉ DE INTERMEDIARIOS</a:t>
            </a:r>
            <a:endParaRPr lang="es-AR" sz="4000" b="1">
              <a:solidFill>
                <a:schemeClr val="tx1"/>
              </a:solidFill>
            </a:endParaRPr>
          </a:p>
        </p:txBody>
      </p:sp>
      <p:sp>
        <p:nvSpPr>
          <p:cNvPr id="7171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/>
          </a:p>
          <a:p>
            <a:pPr algn="ctr">
              <a:buFontTx/>
              <a:buNone/>
            </a:pPr>
            <a:endParaRPr lang="es-AR" b="1"/>
          </a:p>
        </p:txBody>
      </p:sp>
      <p:sp>
        <p:nvSpPr>
          <p:cNvPr id="7172" name="Rectangle 53"/>
          <p:cNvSpPr>
            <a:spLocks noChangeArrowheads="1"/>
          </p:cNvSpPr>
          <p:nvPr/>
        </p:nvSpPr>
        <p:spPr bwMode="auto">
          <a:xfrm>
            <a:off x="755650" y="1628775"/>
            <a:ext cx="77771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 sz="2800" b="1"/>
          </a:p>
          <a:p>
            <a:pPr algn="ctr"/>
            <a:endParaRPr lang="es-ES" sz="2800" b="1"/>
          </a:p>
          <a:p>
            <a:pPr>
              <a:buFontTx/>
              <a:buChar char="•"/>
            </a:pPr>
            <a:r>
              <a:rPr lang="es-ES" sz="2800"/>
              <a:t>16 MIEMBROS</a:t>
            </a:r>
          </a:p>
          <a:p>
            <a:pPr>
              <a:buFontTx/>
              <a:buChar char="•"/>
            </a:pPr>
            <a:endParaRPr lang="es-ES" sz="2800"/>
          </a:p>
          <a:p>
            <a:pPr lvl="1">
              <a:buFont typeface="Wingdings" pitchFamily="2" charset="2"/>
              <a:buNone/>
            </a:pPr>
            <a:r>
              <a:rPr lang="es-ES" sz="2400"/>
              <a:t>    - 2 ASOCIACIONES (FAPASA Y AAPAS)</a:t>
            </a:r>
          </a:p>
          <a:p>
            <a:pPr lvl="1">
              <a:buFont typeface="Wingdings" pitchFamily="2" charset="2"/>
              <a:buNone/>
            </a:pPr>
            <a:r>
              <a:rPr lang="es-ES" sz="2400"/>
              <a:t>    - 14 INTERMEDIARIOS (PAS o SOCIEDADES DE PRODUCTORES) voluntarios (a sorteo).</a:t>
            </a:r>
          </a:p>
        </p:txBody>
      </p:sp>
      <p:pic>
        <p:nvPicPr>
          <p:cNvPr id="7173" name="Picture 5" descr="ANd9GcQrwwAytn8xd95prhUVvE1Ep4tzLEco-X-nlh5Wx0aI7NcYVnp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1341438"/>
            <a:ext cx="1584325" cy="1490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s-ES" sz="4000" b="1">
                <a:solidFill>
                  <a:schemeClr val="tx1"/>
                </a:solidFill>
              </a:rPr>
              <a:t>COMITÉ DE LIQUIDADORES DE SINIESTROS</a:t>
            </a:r>
            <a:endParaRPr lang="es-AR" sz="4000" b="1">
              <a:solidFill>
                <a:schemeClr val="tx1"/>
              </a:solidFill>
            </a:endParaRPr>
          </a:p>
        </p:txBody>
      </p:sp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>
              <a:solidFill>
                <a:srgbClr val="5F5F5F"/>
              </a:solidFill>
            </a:endParaRPr>
          </a:p>
          <a:p>
            <a:pPr algn="ctr">
              <a:buFontTx/>
              <a:buNone/>
            </a:pPr>
            <a:endParaRPr lang="es-AR" b="1">
              <a:solidFill>
                <a:srgbClr val="5F5F5F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1844675"/>
            <a:ext cx="7777162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es-ES" sz="2400"/>
              <a:t>6 MIEMBROS</a:t>
            </a:r>
          </a:p>
          <a:p>
            <a:pPr>
              <a:buFontTx/>
              <a:buChar char="•"/>
            </a:pPr>
            <a:endParaRPr lang="es-ES" sz="2400"/>
          </a:p>
          <a:p>
            <a:pPr lvl="1"/>
            <a:r>
              <a:rPr lang="es-ES" sz="2400"/>
              <a:t>   - 1 ASOCIACIÓN</a:t>
            </a:r>
          </a:p>
          <a:p>
            <a:pPr lvl="1"/>
            <a:r>
              <a:rPr lang="es-ES" sz="2400"/>
              <a:t>   - 5 LIQUIDADORES </a:t>
            </a:r>
          </a:p>
          <a:p>
            <a:pPr lvl="1"/>
            <a:endParaRPr lang="es-ES" sz="2400"/>
          </a:p>
          <a:p>
            <a:pPr lvl="1"/>
            <a:r>
              <a:rPr lang="es-ES" sz="2400"/>
              <a:t>   - Primer conformación:</a:t>
            </a:r>
          </a:p>
          <a:p>
            <a:pPr lvl="1"/>
            <a:r>
              <a:rPr lang="es-ES" sz="2400"/>
              <a:t>   - Asociación</a:t>
            </a:r>
          </a:p>
          <a:p>
            <a:pPr lvl="1"/>
            <a:r>
              <a:rPr lang="es-ES" sz="2400"/>
              <a:t>   - Liquidadores invitados acorde a su participación</a:t>
            </a:r>
          </a:p>
          <a:p>
            <a:pPr lvl="1"/>
            <a:r>
              <a:rPr lang="es-ES" sz="2400"/>
              <a:t>   - Liquidadores voluntarios (a sorteo)</a:t>
            </a:r>
          </a:p>
          <a:p>
            <a:pPr algn="ctr"/>
            <a:endParaRPr lang="es-ES" sz="2400"/>
          </a:p>
        </p:txBody>
      </p:sp>
      <p:pic>
        <p:nvPicPr>
          <p:cNvPr id="8197" name="Picture 5" descr="ANd9GcQrwwAytn8xd95prhUVvE1Ep4tzLEco-X-nlh5Wx0aI7NcYVnp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408113"/>
            <a:ext cx="1728787" cy="162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s-AR" sz="3600" b="1">
                <a:solidFill>
                  <a:schemeClr val="tx1"/>
                </a:solidFill>
                <a:latin typeface="Trebuchet MS" pitchFamily="34" charset="0"/>
              </a:rPr>
              <a:t>MODALIDAD OPERATIVA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>
              <a:solidFill>
                <a:srgbClr val="5F5F5F"/>
              </a:solidFill>
            </a:endParaRPr>
          </a:p>
          <a:p>
            <a:pPr algn="ctr">
              <a:buFontTx/>
              <a:buNone/>
            </a:pPr>
            <a:endParaRPr lang="es-AR" b="1">
              <a:solidFill>
                <a:srgbClr val="5F5F5F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11188" y="1268413"/>
            <a:ext cx="77771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b="1"/>
              <a:t>Cada comité debe designar un secretario titular y uno suplente. El secretario estará a cargo del libro de actas de reuniones y de la lectura del documento elaborado en el comité durante el PLENARIO.</a:t>
            </a:r>
          </a:p>
          <a:p>
            <a:pPr>
              <a:buFontTx/>
              <a:buChar char="•"/>
            </a:pPr>
            <a:endParaRPr lang="es-ES" b="1"/>
          </a:p>
          <a:p>
            <a:pPr>
              <a:buFontTx/>
              <a:buChar char="•"/>
            </a:pPr>
            <a:r>
              <a:rPr lang="es-ES" b="1"/>
              <a:t>Cada comité se reunirá mínimamente una vez por año para desarrollar un documento</a:t>
            </a:r>
            <a:r>
              <a:rPr lang="es-ES" b="1">
                <a:latin typeface="Trebuchet MS" pitchFamily="34" charset="0"/>
              </a:rPr>
              <a:t> </a:t>
            </a:r>
            <a:r>
              <a:rPr lang="es-ES" b="1"/>
              <a:t>acorde al programa.</a:t>
            </a:r>
          </a:p>
          <a:p>
            <a:pPr>
              <a:buFontTx/>
              <a:buChar char="•"/>
            </a:pPr>
            <a:endParaRPr lang="es-ES" b="1"/>
          </a:p>
          <a:p>
            <a:pPr>
              <a:buFontTx/>
              <a:buChar char="•"/>
            </a:pPr>
            <a:r>
              <a:rPr lang="es-ES" b="1"/>
              <a:t>Todos los comités se reunirán en PLENARIO mínimamente una vez por año para compartir el trabajo producido y elaborar un documento integrado para circularizar a la plaza.</a:t>
            </a:r>
          </a:p>
          <a:p>
            <a:pPr>
              <a:buFontTx/>
              <a:buChar char="•"/>
            </a:pPr>
            <a:endParaRPr lang="es-ES" b="1"/>
          </a:p>
          <a:p>
            <a:pPr>
              <a:buFontTx/>
              <a:buChar char="•"/>
            </a:pPr>
            <a:r>
              <a:rPr lang="es-ES" b="1"/>
              <a:t>Los miembros de los comités se renovarán cada dos (2) años, salvo los que representen a las asociaciones o cámaras representativas de la industria que serán permanentes.</a:t>
            </a:r>
          </a:p>
          <a:p>
            <a:pPr>
              <a:buFontTx/>
              <a:buChar char="•"/>
            </a:pPr>
            <a:endParaRPr lang="es-ES" b="1"/>
          </a:p>
          <a:p>
            <a:pPr>
              <a:buFontTx/>
              <a:buChar char="•"/>
            </a:pPr>
            <a:r>
              <a:rPr lang="es-ES" b="1"/>
              <a:t>En la primer conformación de los comités, el mandato será de tres (3) años para asegurar una continuidad y consecuente consolidación en la etapa constitutiva.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>
              <a:solidFill>
                <a:srgbClr val="5F5F5F"/>
              </a:solidFill>
            </a:endParaRPr>
          </a:p>
          <a:p>
            <a:pPr algn="ctr">
              <a:buFontTx/>
              <a:buNone/>
            </a:pPr>
            <a:endParaRPr lang="es-AR" b="1">
              <a:solidFill>
                <a:srgbClr val="5F5F5F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55650" y="1628775"/>
            <a:ext cx="7416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/>
              <a:t>PROGRAMA BÁSICO:</a:t>
            </a:r>
          </a:p>
          <a:p>
            <a:endParaRPr lang="es-ES" sz="2800" b="1"/>
          </a:p>
          <a:p>
            <a:r>
              <a:rPr lang="es-ES" sz="2800" b="1"/>
              <a:t>1.- Designación de secretario y suplente.</a:t>
            </a:r>
          </a:p>
          <a:p>
            <a:r>
              <a:rPr lang="es-ES" sz="2800" b="1"/>
              <a:t>2.- Detalle de las tendencias observadas.</a:t>
            </a:r>
          </a:p>
          <a:p>
            <a:r>
              <a:rPr lang="es-ES" sz="2800" b="1"/>
              <a:t>3.- Recomendaciones.</a:t>
            </a:r>
          </a:p>
          <a:p>
            <a:r>
              <a:rPr lang="es-ES" sz="2800" b="1"/>
              <a:t>4.- Otros temas de interés.</a:t>
            </a:r>
          </a:p>
          <a:p>
            <a:r>
              <a:rPr lang="es-ES" sz="2800" b="1"/>
              <a:t>5.- Redacción de un documento.</a:t>
            </a:r>
          </a:p>
          <a:p>
            <a:r>
              <a:rPr lang="es-ES" sz="2800" b="1"/>
              <a:t>6.- Acta de cierre con reseña de lo actuado.</a:t>
            </a:r>
          </a:p>
          <a:p>
            <a:endParaRPr lang="es-ES"/>
          </a:p>
        </p:txBody>
      </p:sp>
      <p:pic>
        <p:nvPicPr>
          <p:cNvPr id="10246" name="Picture 6" descr="ANd9GcRqmfHLyVQKIemEJSz9SBRTCffSQoybHL7l79KW2z3jFII0dm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0913" y="260350"/>
            <a:ext cx="1816100" cy="194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CONVOCATORIA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Sus sugerencias,  contribuciones y comentarios serán bien apreciados</a:t>
            </a:r>
          </a:p>
        </p:txBody>
      </p:sp>
      <p:pic>
        <p:nvPicPr>
          <p:cNvPr id="25604" name="Picture 4" descr="grano de ar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852738"/>
            <a:ext cx="2143125" cy="2143125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400425" y="5537200"/>
            <a:ext cx="4660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dirty="0"/>
              <a:t>Se reciben sus aportes hasta el </a:t>
            </a:r>
            <a:r>
              <a:rPr lang="es-ES" dirty="0" smtClean="0"/>
              <a:t>27-3-2015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1150938"/>
          </a:xfrm>
        </p:spPr>
        <p:txBody>
          <a:bodyPr/>
          <a:lstStyle/>
          <a:p>
            <a:r>
              <a:rPr lang="es-ES"/>
              <a:t>MUCHAS GRACIAS!!!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  <a:p>
            <a:r>
              <a:rPr lang="es-ES"/>
              <a:t>HASTA NUESTRO PRÓXIMO ENCUENTRO!!!!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>
                <a:solidFill>
                  <a:schemeClr val="tx1"/>
                </a:solidFill>
                <a:latin typeface="Trebuchet MS" pitchFamily="34" charset="0"/>
              </a:rPr>
              <a:t>PRIMER PROYECTO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sz="2800" b="1" u="sng"/>
              <a:t>Objetivo</a:t>
            </a:r>
            <a:r>
              <a:rPr lang="es-AR" sz="2800" b="1"/>
              <a:t>: Generar un ámbito de encuentro entre operadores del mercado y este Organismo, con asistencia de expertos, para: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AR" sz="2800" b="1"/>
          </a:p>
          <a:p>
            <a:pPr>
              <a:lnSpc>
                <a:spcPct val="90000"/>
              </a:lnSpc>
            </a:pPr>
            <a:r>
              <a:rPr lang="es-AR" sz="2800" b="1"/>
              <a:t>actualizar tipologías, </a:t>
            </a:r>
          </a:p>
          <a:p>
            <a:pPr>
              <a:lnSpc>
                <a:spcPct val="90000"/>
              </a:lnSpc>
            </a:pPr>
            <a:r>
              <a:rPr lang="es-AR" sz="2800" b="1"/>
              <a:t>nuevas tendencias, </a:t>
            </a:r>
          </a:p>
          <a:p>
            <a:pPr>
              <a:lnSpc>
                <a:spcPct val="90000"/>
              </a:lnSpc>
            </a:pPr>
            <a:r>
              <a:rPr lang="es-AR" sz="2800" b="1"/>
              <a:t>compartir buenas prácticas,</a:t>
            </a:r>
          </a:p>
          <a:p>
            <a:pPr>
              <a:lnSpc>
                <a:spcPct val="90000"/>
              </a:lnSpc>
            </a:pPr>
            <a:r>
              <a:rPr lang="es-AR" sz="2800" b="1"/>
              <a:t>promover y difundir cultura antifraude.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s-ES" sz="3200"/>
              <a:t>ANTECEDENTES (I)</a:t>
            </a:r>
            <a:br>
              <a:rPr lang="es-ES" sz="3200"/>
            </a:br>
            <a:r>
              <a:rPr lang="es-ES" sz="3200"/>
              <a:t>C.A.S. Resolución Nº 37.263 del 22-11-12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POLÍTICA: LUCHA CONTRA EL FRAUDE</a:t>
            </a:r>
          </a:p>
          <a:p>
            <a:pPr>
              <a:lnSpc>
                <a:spcPct val="80000"/>
              </a:lnSpc>
            </a:pPr>
            <a:r>
              <a:rPr lang="es-ES" sz="2800"/>
              <a:t>OBJETIVOS: disuadir, prevenir, detectar, denunciar y corregir el fraude.</a:t>
            </a:r>
          </a:p>
          <a:p>
            <a:pPr>
              <a:lnSpc>
                <a:spcPct val="80000"/>
              </a:lnSpc>
            </a:pPr>
            <a:r>
              <a:rPr lang="es-ES" sz="2800"/>
              <a:t>METODOLOGIA:</a:t>
            </a:r>
          </a:p>
          <a:p>
            <a:pPr lvl="1">
              <a:lnSpc>
                <a:spcPct val="80000"/>
              </a:lnSpc>
            </a:pPr>
            <a:r>
              <a:rPr lang="es-ES" sz="2400" b="1">
                <a:solidFill>
                  <a:schemeClr val="accent2"/>
                </a:solidFill>
              </a:rPr>
              <a:t>Coordinar acciones mancomunando esfuerzos provenientes de sectores públicos y privados</a:t>
            </a:r>
          </a:p>
          <a:p>
            <a:pPr lvl="1">
              <a:lnSpc>
                <a:spcPct val="80000"/>
              </a:lnSpc>
            </a:pPr>
            <a:r>
              <a:rPr lang="es-ES" sz="2400"/>
              <a:t>Actividades capacitación, elaboración de pautas y políticas para combatir el fraude, inspecciones in situ y off site para evaluar eficacia del control interno operadores, emitiendo recomendaciones</a:t>
            </a:r>
          </a:p>
          <a:p>
            <a:pPr lvl="1">
              <a:lnSpc>
                <a:spcPct val="80000"/>
              </a:lnSpc>
            </a:pPr>
            <a:r>
              <a:rPr lang="es-ES" sz="2400"/>
              <a:t>Promover la generación de ámbitos de encuentro adecuados para que la industria comparta experiencias, prácticas, tácticas y estrategias</a:t>
            </a:r>
          </a:p>
          <a:p>
            <a:pPr lvl="1">
              <a:lnSpc>
                <a:spcPct val="80000"/>
              </a:lnSpc>
            </a:pP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8AABEE-D4EB-46DC-8229-6FF5BC3005C8}" type="slidenum">
              <a:rPr lang="es-ES" sz="1400"/>
              <a:pPr algn="r"/>
              <a:t>4</a:t>
            </a:fld>
            <a:endParaRPr lang="es-E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272337" cy="576263"/>
          </a:xfrm>
        </p:spPr>
        <p:txBody>
          <a:bodyPr/>
          <a:lstStyle/>
          <a:p>
            <a:r>
              <a:rPr lang="es-ES" sz="4000"/>
              <a:t>CAS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765175"/>
            <a:ext cx="7772400" cy="53308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000" b="1">
                <a:solidFill>
                  <a:schemeClr val="tx2"/>
                </a:solidFill>
              </a:rPr>
              <a:t>GESTIÓN: DOS PLANOS</a:t>
            </a:r>
            <a:endParaRPr lang="es-ES" sz="20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 b="1" u="sng">
                <a:solidFill>
                  <a:schemeClr val="tx2"/>
                </a:solidFill>
              </a:rPr>
              <a:t>a.- PLANO DE análisis – investigación- difusión – capacitación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800" b="1">
                <a:solidFill>
                  <a:schemeClr val="tx2"/>
                </a:solidFill>
              </a:rPr>
              <a:t>  </a:t>
            </a: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s-ES" sz="1800" b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 b="1" u="sng">
                <a:solidFill>
                  <a:schemeClr val="tx2"/>
                </a:solidFill>
              </a:rPr>
              <a:t>b.- PLANO PLENAMENTE operativo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800" b="1">
                <a:solidFill>
                  <a:schemeClr val="tx2"/>
                </a:solidFill>
              </a:rPr>
              <a:t>	b.1. interno hacia otras dependencias del organismo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800" b="1">
                <a:solidFill>
                  <a:schemeClr val="tx2"/>
                </a:solidFill>
              </a:rPr>
              <a:t>	b.2. externo hacia otros organismos públicos (incluyendo fiscales, jueces- diligencias judiciales) y privados, y a operadores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800" b="1">
                <a:solidFill>
                  <a:schemeClr val="tx2"/>
                </a:solidFill>
              </a:rPr>
              <a:t>	b.3. intervención denuncias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800" b="1">
                <a:solidFill>
                  <a:schemeClr val="tx2"/>
                </a:solidFill>
              </a:rPr>
              <a:t>	b.4. inspecciones específicas – monitoreo situaciones de vulnerabilidad para el sector – 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292725" y="1039813"/>
          <a:ext cx="2016125" cy="925512"/>
        </p:xfrm>
        <a:graphic>
          <a:graphicData uri="http://schemas.openxmlformats.org/presentationml/2006/ole">
            <p:oleObj spid="_x0000_s20485" name="Fotografía de Photo Editor" r:id="rId3" imgW="4458322" imgH="3715269" progId="">
              <p:embed/>
            </p:oleObj>
          </a:graphicData>
        </a:graphic>
      </p:graphicFrame>
      <p:pic>
        <p:nvPicPr>
          <p:cNvPr id="20486" name="Picture 6" descr="operar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571750"/>
            <a:ext cx="115252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ANTECEDENTES (II)</a:t>
            </a:r>
            <a:br>
              <a:rPr lang="es-ES" sz="3200"/>
            </a:br>
            <a:r>
              <a:rPr lang="es-ES" sz="3200"/>
              <a:t>REGLAMENTACIÓN RESOLUCION 38.477 DEL 17-7-2014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PLANES – LOS APORTES</a:t>
            </a:r>
          </a:p>
          <a:p>
            <a:pPr lvl="1">
              <a:lnSpc>
                <a:spcPct val="90000"/>
              </a:lnSpc>
            </a:pPr>
            <a:r>
              <a:rPr lang="es-ES"/>
              <a:t>CAMARAS Y ASOCIACIONES REPRESENTATIVAS DE LA INDUSTRIA</a:t>
            </a:r>
          </a:p>
          <a:p>
            <a:pPr lvl="1">
              <a:lnSpc>
                <a:spcPct val="90000"/>
              </a:lnSpc>
            </a:pPr>
            <a:r>
              <a:rPr lang="es-ES"/>
              <a:t>GRUPOS DE TRABAJO; PROFESIONALES Y OPERADORES – MESAS DE TRABAJO</a:t>
            </a:r>
          </a:p>
          <a:p>
            <a:pPr lvl="1">
              <a:lnSpc>
                <a:spcPct val="90000"/>
              </a:lnSpc>
            </a:pPr>
            <a:r>
              <a:rPr lang="es-ES"/>
              <a:t>EQUIPO DE EXPERTOS – SOPORTE TÉCNICO Y JURÍDICO ESPECIALIZADO (JUECES, DEFENSORES PÚBLICOS Y FISCALES)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570038"/>
          </a:xfrm>
        </p:spPr>
        <p:txBody>
          <a:bodyPr/>
          <a:lstStyle/>
          <a:p>
            <a:r>
              <a:rPr lang="es-ES" sz="4000"/>
              <a:t>¿POR QUÉ Y PARA QUÉ CONSTITUIR UN CONSEJO DE LUCHA CONTRA EL FRAUDE?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1.- PORQUE NO SE PUEDE REGULAR NI CONTROLAR LO QUE NO SE CONOCE, O DE ESPALDAS A LA REALIDAD. </a:t>
            </a:r>
          </a:p>
        </p:txBody>
      </p:sp>
      <p:pic>
        <p:nvPicPr>
          <p:cNvPr id="18436" name="Picture 4" descr="DE ESPALDAS A LA REALID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420938"/>
            <a:ext cx="3529012" cy="19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570038"/>
          </a:xfrm>
        </p:spPr>
        <p:txBody>
          <a:bodyPr/>
          <a:lstStyle/>
          <a:p>
            <a:r>
              <a:rPr lang="es-ES" sz="4000"/>
              <a:t>¿POR QUÉ Y PARA QUÉ CONSTITUIR UN CONSEJO DE LUCHA CONTRA EL FRAUDE?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  <a:buFontTx/>
              <a:buNone/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2.- PORQUE EL FRAUDE ES COMO UNA BACTERIA: EVOLUCIONA, A MEDIDA QUE ENCONTRAMOS NUEVOS ANTIBIÓTICOS. </a:t>
            </a:r>
          </a:p>
        </p:txBody>
      </p:sp>
      <p:pic>
        <p:nvPicPr>
          <p:cNvPr id="22533" name="Picture 5" descr="bacteria - antibiót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05038"/>
            <a:ext cx="2425700" cy="228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570038"/>
          </a:xfrm>
        </p:spPr>
        <p:txBody>
          <a:bodyPr/>
          <a:lstStyle/>
          <a:p>
            <a:r>
              <a:rPr lang="es-ES" sz="4000"/>
              <a:t>¿POR QUÉ Y PARA QUÉ CONSTITUIR UN CONSEJO DE LUCHA CONTRA EL FRAUDE?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3.- DESDE NUESTRA DIVERSIDAD, EN LA UNIDAD, UNA FORTALEZA. </a:t>
            </a:r>
          </a:p>
        </p:txBody>
      </p:sp>
      <p:pic>
        <p:nvPicPr>
          <p:cNvPr id="24581" name="Picture 5" descr="LA UNION HACE LA FUER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133600"/>
            <a:ext cx="4321175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s-AR" sz="3600" b="1">
                <a:solidFill>
                  <a:schemeClr val="tx1"/>
                </a:solidFill>
                <a:latin typeface="Trebuchet MS" pitchFamily="34" charset="0"/>
              </a:rPr>
              <a:t>ESQUEMA GENERAL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s-ES" b="1">
              <a:solidFill>
                <a:srgbClr val="5F5F5F"/>
              </a:solidFill>
            </a:endParaRPr>
          </a:p>
          <a:p>
            <a:pPr algn="ctr">
              <a:buFontTx/>
              <a:buNone/>
            </a:pPr>
            <a:endParaRPr lang="es-AR" b="1">
              <a:solidFill>
                <a:srgbClr val="5F5F5F"/>
              </a:solidFill>
            </a:endParaRPr>
          </a:p>
        </p:txBody>
      </p:sp>
      <p:graphicFrame>
        <p:nvGraphicFramePr>
          <p:cNvPr id="4100" name="Organization Chart 4"/>
          <p:cNvGraphicFramePr>
            <a:graphicFrameLocks/>
          </p:cNvGraphicFramePr>
          <p:nvPr/>
        </p:nvGraphicFramePr>
        <p:xfrm>
          <a:off x="442913" y="1614488"/>
          <a:ext cx="8208962" cy="4464050"/>
        </p:xfrm>
        <a:graphic>
          <a:graphicData uri="http://schemas.openxmlformats.org/drawingml/2006/compatibility">
            <com:legacyDrawing xmlns:com="http://schemas.openxmlformats.org/drawingml/2006/compatibility" spid="_x0000_s4100"/>
          </a:graphicData>
        </a:graphic>
      </p:graphicFrame>
      <p:sp>
        <p:nvSpPr>
          <p:cNvPr id="4109" name="4 CuadroTexto"/>
          <p:cNvSpPr txBox="1">
            <a:spLocks noChangeArrowheads="1"/>
          </p:cNvSpPr>
          <p:nvPr/>
        </p:nvSpPr>
        <p:spPr bwMode="auto">
          <a:xfrm>
            <a:off x="6372225" y="1916113"/>
            <a:ext cx="1800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latin typeface="Trebuchet MS" pitchFamily="34" charset="0"/>
              </a:rPr>
              <a:t>Facilitadores y Expertos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693</Words>
  <Application>Microsoft Office PowerPoint</Application>
  <PresentationFormat>Presentación en pantalla (4:3)</PresentationFormat>
  <Paragraphs>143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Trebuchet MS</vt:lpstr>
      <vt:lpstr>Times New Roman</vt:lpstr>
      <vt:lpstr>Wingdings</vt:lpstr>
      <vt:lpstr>Diseño predeterminado</vt:lpstr>
      <vt:lpstr>Fotografía de Photo Editor</vt:lpstr>
      <vt:lpstr>Diapositiva 1</vt:lpstr>
      <vt:lpstr>PRIMER PROYECTO</vt:lpstr>
      <vt:lpstr>ANTECEDENTES (I) C.A.S. Resolución Nº 37.263 del 22-11-12</vt:lpstr>
      <vt:lpstr>CAS</vt:lpstr>
      <vt:lpstr>ANTECEDENTES (II) REGLAMENTACIÓN RESOLUCION 38.477 DEL 17-7-2014</vt:lpstr>
      <vt:lpstr>¿POR QUÉ Y PARA QUÉ CONSTITUIR UN CONSEJO DE LUCHA CONTRA EL FRAUDE?</vt:lpstr>
      <vt:lpstr>¿POR QUÉ Y PARA QUÉ CONSTITUIR UN CONSEJO DE LUCHA CONTRA EL FRAUDE?</vt:lpstr>
      <vt:lpstr>¿POR QUÉ Y PARA QUÉ CONSTITUIR UN CONSEJO DE LUCHA CONTRA EL FRAUDE?</vt:lpstr>
      <vt:lpstr>ESQUEMA GENERAL</vt:lpstr>
      <vt:lpstr>INTEGRACIÓN CONSEJO 3 COMITÉS</vt:lpstr>
      <vt:lpstr>COMITÉ DE ENTIDADES: </vt:lpstr>
      <vt:lpstr>COMITÉ DE INTERMEDIARIOS</vt:lpstr>
      <vt:lpstr>COMITÉ DE LIQUIDADORES DE SINIESTROS</vt:lpstr>
      <vt:lpstr>MODALIDAD OPERATIVA</vt:lpstr>
      <vt:lpstr>Diapositiva 15</vt:lpstr>
      <vt:lpstr>CONVOCATORIA</vt:lpstr>
      <vt:lpstr>MUCHAS GRACIAS!!!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Lucha contra el Fraude en el Sector Seguros</dc:title>
  <dc:creator>csmolianski</dc:creator>
  <cp:lastModifiedBy>nburastero</cp:lastModifiedBy>
  <cp:revision>55</cp:revision>
  <dcterms:created xsi:type="dcterms:W3CDTF">2015-02-03T16:40:55Z</dcterms:created>
  <dcterms:modified xsi:type="dcterms:W3CDTF">2015-02-18T19:26:22Z</dcterms:modified>
</cp:coreProperties>
</file>