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308" r:id="rId4"/>
    <p:sldId id="309" r:id="rId5"/>
    <p:sldId id="341" r:id="rId6"/>
    <p:sldId id="332" r:id="rId7"/>
    <p:sldId id="324" r:id="rId8"/>
    <p:sldId id="348" r:id="rId9"/>
    <p:sldId id="336" r:id="rId10"/>
    <p:sldId id="327" r:id="rId11"/>
    <p:sldId id="325" r:id="rId12"/>
    <p:sldId id="339" r:id="rId13"/>
    <p:sldId id="289" r:id="rId14"/>
    <p:sldId id="356" r:id="rId15"/>
    <p:sldId id="358" r:id="rId16"/>
    <p:sldId id="350" r:id="rId17"/>
    <p:sldId id="354" r:id="rId18"/>
    <p:sldId id="355" r:id="rId19"/>
    <p:sldId id="357" r:id="rId20"/>
    <p:sldId id="338" r:id="rId21"/>
    <p:sldId id="333" r:id="rId22"/>
  </p:sldIdLst>
  <p:sldSz cx="9144000" cy="6858000" type="screen4x3"/>
  <p:notesSz cx="6797675" cy="9928225"/>
  <p:custShowLst>
    <p:custShow name="Denuncia" id="0">
      <p:sldLst/>
    </p:custShow>
    <p:custShow name="Ejemplo" id="1">
      <p:sldLst/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00000"/>
    <a:srgbClr val="C40000"/>
    <a:srgbClr val="EAEAEA"/>
    <a:srgbClr val="B7147F"/>
    <a:srgbClr val="F40C5F"/>
    <a:srgbClr val="F85A92"/>
    <a:srgbClr val="D3E795"/>
    <a:srgbClr val="F0E57C"/>
    <a:srgbClr val="ED59BC"/>
    <a:srgbClr val="7DC6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63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302" y="-102"/>
      </p:cViewPr>
      <p:guideLst>
        <p:guide orient="horz" pos="2160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104D4-2FFF-4D60-9B0D-D79BB2E7BDD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6E49F0E3-E079-4B4C-8B6C-ADC41B34E7CE}">
      <dgm:prSet phldrT="[Texto]" custT="1"/>
      <dgm:spPr>
        <a:solidFill>
          <a:schemeClr val="bg1">
            <a:lumMod val="8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AR" sz="4000" dirty="0" smtClean="0">
              <a:solidFill>
                <a:srgbClr val="C00000"/>
              </a:solidFill>
              <a:latin typeface="Verdana" pitchFamily="34" charset="0"/>
            </a:rPr>
            <a:t>Encuesta PAS 2013 on-line</a:t>
          </a:r>
          <a:endParaRPr lang="es-AR" sz="4000" dirty="0">
            <a:solidFill>
              <a:srgbClr val="C00000"/>
            </a:solidFill>
            <a:latin typeface="Verdana" pitchFamily="34" charset="0"/>
          </a:endParaRPr>
        </a:p>
      </dgm:t>
    </dgm:pt>
    <dgm:pt modelId="{198D4ECB-23AD-4513-8802-8C5C92A34823}" type="parTrans" cxnId="{A01548FE-4E04-4444-BF71-3052089F5759}">
      <dgm:prSet/>
      <dgm:spPr/>
      <dgm:t>
        <a:bodyPr/>
        <a:lstStyle/>
        <a:p>
          <a:endParaRPr lang="es-AR"/>
        </a:p>
      </dgm:t>
    </dgm:pt>
    <dgm:pt modelId="{DFF6A750-CB49-4F4B-AD51-B5994432DE39}" type="sibTrans" cxnId="{A01548FE-4E04-4444-BF71-3052089F5759}">
      <dgm:prSet/>
      <dgm:spPr/>
      <dgm:t>
        <a:bodyPr/>
        <a:lstStyle/>
        <a:p>
          <a:endParaRPr lang="es-AR"/>
        </a:p>
      </dgm:t>
    </dgm:pt>
    <dgm:pt modelId="{9F5F1FCC-9968-45F7-8890-BF7C90118650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AR" sz="2800" dirty="0" smtClean="0">
              <a:latin typeface="Verdana" pitchFamily="34" charset="0"/>
            </a:rPr>
            <a:t>Base AAPAS </a:t>
          </a:r>
          <a:r>
            <a:rPr lang="es-AR" sz="2800" b="0" dirty="0" smtClean="0">
              <a:solidFill>
                <a:srgbClr val="C00000"/>
              </a:solidFill>
              <a:latin typeface="Verdana" pitchFamily="34" charset="0"/>
            </a:rPr>
            <a:t>26.843</a:t>
          </a:r>
          <a:endParaRPr lang="es-AR" sz="2800" b="0" dirty="0">
            <a:solidFill>
              <a:srgbClr val="C00000"/>
            </a:solidFill>
            <a:latin typeface="Verdana" pitchFamily="34" charset="0"/>
          </a:endParaRPr>
        </a:p>
      </dgm:t>
    </dgm:pt>
    <dgm:pt modelId="{60501CE9-DB2D-4E27-BAF8-51C673B859C8}" type="parTrans" cxnId="{B2DC58BC-903A-49FD-BE0F-2792FAAFF1BE}">
      <dgm:prSet/>
      <dgm:spPr/>
      <dgm:t>
        <a:bodyPr/>
        <a:lstStyle/>
        <a:p>
          <a:endParaRPr lang="es-AR"/>
        </a:p>
      </dgm:t>
    </dgm:pt>
    <dgm:pt modelId="{A393502E-AE0D-4336-8270-0D0BB98168A8}" type="sibTrans" cxnId="{B2DC58BC-903A-49FD-BE0F-2792FAAFF1BE}">
      <dgm:prSet/>
      <dgm:spPr/>
      <dgm:t>
        <a:bodyPr/>
        <a:lstStyle/>
        <a:p>
          <a:endParaRPr lang="es-AR"/>
        </a:p>
      </dgm:t>
    </dgm:pt>
    <dgm:pt modelId="{416D0A5F-46A1-4CEE-8967-78DBEA13BC74}">
      <dgm:prSet phldrT="[Texto]" custT="1"/>
      <dgm:spPr>
        <a:solidFill>
          <a:schemeClr val="bg1">
            <a:lumMod val="8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AR" sz="2000" dirty="0" smtClean="0">
              <a:solidFill>
                <a:srgbClr val="C00000"/>
              </a:solidFill>
              <a:latin typeface="Verdana" pitchFamily="34" charset="0"/>
            </a:rPr>
            <a:t>Resultados</a:t>
          </a:r>
          <a:endParaRPr lang="es-AR" sz="2000" dirty="0">
            <a:solidFill>
              <a:srgbClr val="C00000"/>
            </a:solidFill>
            <a:latin typeface="Verdana" pitchFamily="34" charset="0"/>
          </a:endParaRPr>
        </a:p>
      </dgm:t>
    </dgm:pt>
    <dgm:pt modelId="{7D91B67F-7E51-40CE-ABD6-4047BFAEDD23}" type="parTrans" cxnId="{DB039BC4-4634-4780-B027-C9D7ABAAE1BC}">
      <dgm:prSet/>
      <dgm:spPr/>
      <dgm:t>
        <a:bodyPr/>
        <a:lstStyle/>
        <a:p>
          <a:endParaRPr lang="es-AR"/>
        </a:p>
      </dgm:t>
    </dgm:pt>
    <dgm:pt modelId="{E0589321-5164-4BB1-BB66-9DF850844818}" type="sibTrans" cxnId="{DB039BC4-4634-4780-B027-C9D7ABAAE1BC}">
      <dgm:prSet/>
      <dgm:spPr/>
      <dgm:t>
        <a:bodyPr/>
        <a:lstStyle/>
        <a:p>
          <a:endParaRPr lang="es-AR"/>
        </a:p>
      </dgm:t>
    </dgm:pt>
    <dgm:pt modelId="{B3EABB47-F8FA-4B6F-B468-D980AF787BFA}">
      <dgm:prSet phldrT="[Texto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AR" dirty="0" smtClean="0">
              <a:latin typeface="Verdana" pitchFamily="34" charset="0"/>
            </a:rPr>
            <a:t>Respuestas: </a:t>
          </a:r>
          <a:r>
            <a:rPr lang="es-AR" dirty="0" smtClean="0">
              <a:solidFill>
                <a:srgbClr val="C00000"/>
              </a:solidFill>
              <a:latin typeface="Verdana" pitchFamily="34" charset="0"/>
            </a:rPr>
            <a:t>2587</a:t>
          </a:r>
          <a:r>
            <a:rPr lang="es-AR" dirty="0" smtClean="0">
              <a:latin typeface="Verdana" pitchFamily="34" charset="0"/>
            </a:rPr>
            <a:t> </a:t>
          </a:r>
          <a:r>
            <a:rPr lang="es-AR" b="1" dirty="0" smtClean="0">
              <a:solidFill>
                <a:srgbClr val="C00000"/>
              </a:solidFill>
              <a:latin typeface="Verdana" pitchFamily="34" charset="0"/>
            </a:rPr>
            <a:t>(15%)</a:t>
          </a:r>
          <a:endParaRPr lang="es-AR" b="1" dirty="0">
            <a:solidFill>
              <a:srgbClr val="C00000"/>
            </a:solidFill>
            <a:latin typeface="Verdana" pitchFamily="34" charset="0"/>
          </a:endParaRPr>
        </a:p>
      </dgm:t>
    </dgm:pt>
    <dgm:pt modelId="{51305ECE-7674-4311-AEB4-C5391EFD9522}" type="parTrans" cxnId="{D739A0A6-319E-48EB-B535-5834A9505E3B}">
      <dgm:prSet/>
      <dgm:spPr/>
      <dgm:t>
        <a:bodyPr/>
        <a:lstStyle/>
        <a:p>
          <a:endParaRPr lang="es-AR"/>
        </a:p>
      </dgm:t>
    </dgm:pt>
    <dgm:pt modelId="{18507DDD-2710-4D63-B952-20E7B29F3B6A}" type="sibTrans" cxnId="{D739A0A6-319E-48EB-B535-5834A9505E3B}">
      <dgm:prSet/>
      <dgm:spPr/>
      <dgm:t>
        <a:bodyPr/>
        <a:lstStyle/>
        <a:p>
          <a:endParaRPr lang="es-AR"/>
        </a:p>
      </dgm:t>
    </dgm:pt>
    <dgm:pt modelId="{23FD0A04-0C60-48F7-A547-B3D3A2CE6774}">
      <dgm:prSet phldrT="[Texto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AR" dirty="0" smtClean="0">
              <a:latin typeface="Verdana" pitchFamily="34" charset="0"/>
            </a:rPr>
            <a:t>Productores de </a:t>
          </a:r>
          <a:r>
            <a:rPr lang="es-AR" b="1" dirty="0" smtClean="0">
              <a:solidFill>
                <a:srgbClr val="C00000"/>
              </a:solidFill>
              <a:latin typeface="Verdana" pitchFamily="34" charset="0"/>
            </a:rPr>
            <a:t>64 </a:t>
          </a:r>
          <a:r>
            <a:rPr lang="es-AR" dirty="0" smtClean="0">
              <a:latin typeface="Verdana" pitchFamily="34" charset="0"/>
            </a:rPr>
            <a:t>compañías</a:t>
          </a:r>
          <a:endParaRPr lang="es-AR" dirty="0">
            <a:latin typeface="Verdana" pitchFamily="34" charset="0"/>
          </a:endParaRPr>
        </a:p>
      </dgm:t>
    </dgm:pt>
    <dgm:pt modelId="{1B8C9689-14B4-431A-A2AB-35C4C781DF8E}" type="parTrans" cxnId="{FC3CC324-A22F-4D76-B370-1F1E568FB888}">
      <dgm:prSet/>
      <dgm:spPr/>
      <dgm:t>
        <a:bodyPr/>
        <a:lstStyle/>
        <a:p>
          <a:endParaRPr lang="es-AR"/>
        </a:p>
      </dgm:t>
    </dgm:pt>
    <dgm:pt modelId="{A95F0B22-E9BC-42A5-90AA-A75B4E020BA7}" type="sibTrans" cxnId="{FC3CC324-A22F-4D76-B370-1F1E568FB888}">
      <dgm:prSet/>
      <dgm:spPr/>
      <dgm:t>
        <a:bodyPr/>
        <a:lstStyle/>
        <a:p>
          <a:endParaRPr lang="es-AR"/>
        </a:p>
      </dgm:t>
    </dgm:pt>
    <dgm:pt modelId="{93637982-5346-4FB8-B8F0-044972074A2B}">
      <dgm:prSet phldrT="[Texto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AR" dirty="0" smtClean="0">
              <a:latin typeface="Verdana" pitchFamily="34" charset="0"/>
            </a:rPr>
            <a:t>Distribuidos en </a:t>
          </a:r>
          <a:r>
            <a:rPr lang="es-AR" b="1" dirty="0" smtClean="0">
              <a:solidFill>
                <a:srgbClr val="C00000"/>
              </a:solidFill>
              <a:latin typeface="Verdana" pitchFamily="34" charset="0"/>
            </a:rPr>
            <a:t>TODO</a:t>
          </a:r>
          <a:r>
            <a:rPr lang="es-AR" dirty="0" smtClean="0">
              <a:latin typeface="Verdana" pitchFamily="34" charset="0"/>
            </a:rPr>
            <a:t> el país</a:t>
          </a:r>
          <a:endParaRPr lang="es-AR" dirty="0">
            <a:latin typeface="Verdana" pitchFamily="34" charset="0"/>
          </a:endParaRPr>
        </a:p>
      </dgm:t>
    </dgm:pt>
    <dgm:pt modelId="{6B9008D1-7D87-42FC-B321-190B027F9170}" type="parTrans" cxnId="{A5404AB5-B76D-40FE-9BC4-184419E59580}">
      <dgm:prSet/>
      <dgm:spPr/>
      <dgm:t>
        <a:bodyPr/>
        <a:lstStyle/>
        <a:p>
          <a:endParaRPr lang="es-AR"/>
        </a:p>
      </dgm:t>
    </dgm:pt>
    <dgm:pt modelId="{99D80D60-0F1F-45D8-B8D0-CC30F3DC93C1}" type="sibTrans" cxnId="{A5404AB5-B76D-40FE-9BC4-184419E59580}">
      <dgm:prSet/>
      <dgm:spPr/>
      <dgm:t>
        <a:bodyPr/>
        <a:lstStyle/>
        <a:p>
          <a:endParaRPr lang="es-AR"/>
        </a:p>
      </dgm:t>
    </dgm:pt>
    <dgm:pt modelId="{74C6A480-96D2-405F-95E9-464A72D33BDA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AR" sz="2800" dirty="0" smtClean="0">
              <a:latin typeface="Verdana" pitchFamily="34" charset="0"/>
            </a:rPr>
            <a:t>Con e-mail </a:t>
          </a:r>
          <a:r>
            <a:rPr lang="es-AR" sz="2800" dirty="0" smtClean="0">
              <a:solidFill>
                <a:srgbClr val="C00000"/>
              </a:solidFill>
              <a:latin typeface="Verdana" pitchFamily="34" charset="0"/>
            </a:rPr>
            <a:t>20.899</a:t>
          </a:r>
          <a:endParaRPr lang="es-AR" sz="2800" dirty="0">
            <a:solidFill>
              <a:srgbClr val="C00000"/>
            </a:solidFill>
            <a:latin typeface="Verdana" pitchFamily="34" charset="0"/>
          </a:endParaRPr>
        </a:p>
      </dgm:t>
    </dgm:pt>
    <dgm:pt modelId="{2B9626BD-C233-4AE3-A2E1-D18C533D1402}" type="parTrans" cxnId="{3C6B42C0-0151-428C-AFE9-3083AFF421F0}">
      <dgm:prSet/>
      <dgm:spPr/>
      <dgm:t>
        <a:bodyPr/>
        <a:lstStyle/>
        <a:p>
          <a:endParaRPr lang="es-AR"/>
        </a:p>
      </dgm:t>
    </dgm:pt>
    <dgm:pt modelId="{83BD81E7-3B70-43A6-90D0-3247530FE078}" type="sibTrans" cxnId="{3C6B42C0-0151-428C-AFE9-3083AFF421F0}">
      <dgm:prSet/>
      <dgm:spPr/>
      <dgm:t>
        <a:bodyPr/>
        <a:lstStyle/>
        <a:p>
          <a:endParaRPr lang="es-AR"/>
        </a:p>
      </dgm:t>
    </dgm:pt>
    <dgm:pt modelId="{C7595C69-2E77-4208-927F-58E8F8D5A63F}">
      <dgm:prSet phldrT="[Texto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AR" sz="2800" dirty="0" smtClean="0">
              <a:latin typeface="Verdana" pitchFamily="34" charset="0"/>
            </a:rPr>
            <a:t>Envío efectivo </a:t>
          </a:r>
          <a:r>
            <a:rPr lang="es-AR" sz="2800" dirty="0" smtClean="0">
              <a:solidFill>
                <a:srgbClr val="C00000"/>
              </a:solidFill>
              <a:latin typeface="Verdana" pitchFamily="34" charset="0"/>
            </a:rPr>
            <a:t>17.244</a:t>
          </a:r>
          <a:endParaRPr lang="es-AR" sz="2800" dirty="0">
            <a:solidFill>
              <a:srgbClr val="C00000"/>
            </a:solidFill>
            <a:latin typeface="Verdana" pitchFamily="34" charset="0"/>
          </a:endParaRPr>
        </a:p>
      </dgm:t>
    </dgm:pt>
    <dgm:pt modelId="{C20FF3BC-5DB2-40D5-BC94-1B14FF40F081}" type="parTrans" cxnId="{BFD89883-3023-45AC-8068-D9D55EBF4875}">
      <dgm:prSet/>
      <dgm:spPr/>
      <dgm:t>
        <a:bodyPr/>
        <a:lstStyle/>
        <a:p>
          <a:endParaRPr lang="es-AR"/>
        </a:p>
      </dgm:t>
    </dgm:pt>
    <dgm:pt modelId="{DFBA1282-E483-4C34-A911-92DDD6FC6AC1}" type="sibTrans" cxnId="{BFD89883-3023-45AC-8068-D9D55EBF4875}">
      <dgm:prSet/>
      <dgm:spPr/>
      <dgm:t>
        <a:bodyPr/>
        <a:lstStyle/>
        <a:p>
          <a:endParaRPr lang="es-AR"/>
        </a:p>
      </dgm:t>
    </dgm:pt>
    <dgm:pt modelId="{5A99A90C-5AC3-40E8-88EC-0132996CF34B}" type="pres">
      <dgm:prSet presAssocID="{530104D4-2FFF-4D60-9B0D-D79BB2E7BD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D81D2FE-BD0C-448B-A043-BF44AF166B19}" type="pres">
      <dgm:prSet presAssocID="{6E49F0E3-E079-4B4C-8B6C-ADC41B34E7CE}" presName="linNode" presStyleCnt="0"/>
      <dgm:spPr/>
      <dgm:t>
        <a:bodyPr/>
        <a:lstStyle/>
        <a:p>
          <a:endParaRPr lang="es-AR"/>
        </a:p>
      </dgm:t>
    </dgm:pt>
    <dgm:pt modelId="{DE6CB2C6-A6C6-495D-AC4D-B1193105EE89}" type="pres">
      <dgm:prSet presAssocID="{6E49F0E3-E079-4B4C-8B6C-ADC41B34E7C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0CEC92C-F8F0-4D77-B47D-C3B62E05C2C6}" type="pres">
      <dgm:prSet presAssocID="{6E49F0E3-E079-4B4C-8B6C-ADC41B34E7CE}" presName="descendantText" presStyleLbl="alignAccFollowNode1" presStyleIdx="0" presStyleCnt="2" custLinFactNeighborX="-1649" custLinFactNeighborY="-114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A6BCD74-C60D-442D-974B-19FD6BCC0086}" type="pres">
      <dgm:prSet presAssocID="{DFF6A750-CB49-4F4B-AD51-B5994432DE39}" presName="sp" presStyleCnt="0"/>
      <dgm:spPr/>
      <dgm:t>
        <a:bodyPr/>
        <a:lstStyle/>
        <a:p>
          <a:endParaRPr lang="es-AR"/>
        </a:p>
      </dgm:t>
    </dgm:pt>
    <dgm:pt modelId="{683988FB-AF52-4BD3-8FFE-AF6200644B69}" type="pres">
      <dgm:prSet presAssocID="{416D0A5F-46A1-4CEE-8967-78DBEA13BC74}" presName="linNode" presStyleCnt="0"/>
      <dgm:spPr/>
      <dgm:t>
        <a:bodyPr/>
        <a:lstStyle/>
        <a:p>
          <a:endParaRPr lang="es-AR"/>
        </a:p>
      </dgm:t>
    </dgm:pt>
    <dgm:pt modelId="{CD7CF582-C086-4D88-84FF-5D0E3FDEC457}" type="pres">
      <dgm:prSet presAssocID="{416D0A5F-46A1-4CEE-8967-78DBEA13BC7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C5543DA-7D4B-4018-89FF-18922089F3F6}" type="pres">
      <dgm:prSet presAssocID="{416D0A5F-46A1-4CEE-8967-78DBEA13BC74}" presName="descendantText" presStyleLbl="alignAccFollowNode1" presStyleIdx="1" presStyleCnt="2" custScaleX="22537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680ED9F-2F3F-479D-9BF2-3F05E7F338C0}" type="presOf" srcId="{9F5F1FCC-9968-45F7-8890-BF7C90118650}" destId="{70CEC92C-F8F0-4D77-B47D-C3B62E05C2C6}" srcOrd="0" destOrd="0" presId="urn:microsoft.com/office/officeart/2005/8/layout/vList5"/>
    <dgm:cxn modelId="{DB039BC4-4634-4780-B027-C9D7ABAAE1BC}" srcId="{530104D4-2FFF-4D60-9B0D-D79BB2E7BDD1}" destId="{416D0A5F-46A1-4CEE-8967-78DBEA13BC74}" srcOrd="1" destOrd="0" parTransId="{7D91B67F-7E51-40CE-ABD6-4047BFAEDD23}" sibTransId="{E0589321-5164-4BB1-BB66-9DF850844818}"/>
    <dgm:cxn modelId="{45CA03AF-5570-4224-980B-4DAFDCB7D1F6}" type="presOf" srcId="{74C6A480-96D2-405F-95E9-464A72D33BDA}" destId="{70CEC92C-F8F0-4D77-B47D-C3B62E05C2C6}" srcOrd="0" destOrd="1" presId="urn:microsoft.com/office/officeart/2005/8/layout/vList5"/>
    <dgm:cxn modelId="{09BFF9A8-E760-4C15-A82C-74F56C97FD38}" type="presOf" srcId="{C7595C69-2E77-4208-927F-58E8F8D5A63F}" destId="{70CEC92C-F8F0-4D77-B47D-C3B62E05C2C6}" srcOrd="0" destOrd="2" presId="urn:microsoft.com/office/officeart/2005/8/layout/vList5"/>
    <dgm:cxn modelId="{F98A0F41-82A7-4A80-9FAE-DEF32ECA2DB9}" type="presOf" srcId="{B3EABB47-F8FA-4B6F-B468-D980AF787BFA}" destId="{1C5543DA-7D4B-4018-89FF-18922089F3F6}" srcOrd="0" destOrd="0" presId="urn:microsoft.com/office/officeart/2005/8/layout/vList5"/>
    <dgm:cxn modelId="{A5404AB5-B76D-40FE-9BC4-184419E59580}" srcId="{416D0A5F-46A1-4CEE-8967-78DBEA13BC74}" destId="{93637982-5346-4FB8-B8F0-044972074A2B}" srcOrd="2" destOrd="0" parTransId="{6B9008D1-7D87-42FC-B321-190B027F9170}" sibTransId="{99D80D60-0F1F-45D8-B8D0-CC30F3DC93C1}"/>
    <dgm:cxn modelId="{3C6B42C0-0151-428C-AFE9-3083AFF421F0}" srcId="{6E49F0E3-E079-4B4C-8B6C-ADC41B34E7CE}" destId="{74C6A480-96D2-405F-95E9-464A72D33BDA}" srcOrd="1" destOrd="0" parTransId="{2B9626BD-C233-4AE3-A2E1-D18C533D1402}" sibTransId="{83BD81E7-3B70-43A6-90D0-3247530FE078}"/>
    <dgm:cxn modelId="{227476DC-9790-4A89-8546-BB43F1605C8A}" type="presOf" srcId="{6E49F0E3-E079-4B4C-8B6C-ADC41B34E7CE}" destId="{DE6CB2C6-A6C6-495D-AC4D-B1193105EE89}" srcOrd="0" destOrd="0" presId="urn:microsoft.com/office/officeart/2005/8/layout/vList5"/>
    <dgm:cxn modelId="{BFD89883-3023-45AC-8068-D9D55EBF4875}" srcId="{6E49F0E3-E079-4B4C-8B6C-ADC41B34E7CE}" destId="{C7595C69-2E77-4208-927F-58E8F8D5A63F}" srcOrd="2" destOrd="0" parTransId="{C20FF3BC-5DB2-40D5-BC94-1B14FF40F081}" sibTransId="{DFBA1282-E483-4C34-A911-92DDD6FC6AC1}"/>
    <dgm:cxn modelId="{7E42031A-C891-4C93-A312-44C804786E8D}" type="presOf" srcId="{93637982-5346-4FB8-B8F0-044972074A2B}" destId="{1C5543DA-7D4B-4018-89FF-18922089F3F6}" srcOrd="0" destOrd="2" presId="urn:microsoft.com/office/officeart/2005/8/layout/vList5"/>
    <dgm:cxn modelId="{FC3CC324-A22F-4D76-B370-1F1E568FB888}" srcId="{416D0A5F-46A1-4CEE-8967-78DBEA13BC74}" destId="{23FD0A04-0C60-48F7-A547-B3D3A2CE6774}" srcOrd="1" destOrd="0" parTransId="{1B8C9689-14B4-431A-A2AB-35C4C781DF8E}" sibTransId="{A95F0B22-E9BC-42A5-90AA-A75B4E020BA7}"/>
    <dgm:cxn modelId="{A01548FE-4E04-4444-BF71-3052089F5759}" srcId="{530104D4-2FFF-4D60-9B0D-D79BB2E7BDD1}" destId="{6E49F0E3-E079-4B4C-8B6C-ADC41B34E7CE}" srcOrd="0" destOrd="0" parTransId="{198D4ECB-23AD-4513-8802-8C5C92A34823}" sibTransId="{DFF6A750-CB49-4F4B-AD51-B5994432DE39}"/>
    <dgm:cxn modelId="{4D81C152-B268-4F75-AFB6-F58C6AB3D0A0}" type="presOf" srcId="{416D0A5F-46A1-4CEE-8967-78DBEA13BC74}" destId="{CD7CF582-C086-4D88-84FF-5D0E3FDEC457}" srcOrd="0" destOrd="0" presId="urn:microsoft.com/office/officeart/2005/8/layout/vList5"/>
    <dgm:cxn modelId="{E704F7F7-0437-4A0B-91D4-45227EDC2D15}" type="presOf" srcId="{530104D4-2FFF-4D60-9B0D-D79BB2E7BDD1}" destId="{5A99A90C-5AC3-40E8-88EC-0132996CF34B}" srcOrd="0" destOrd="0" presId="urn:microsoft.com/office/officeart/2005/8/layout/vList5"/>
    <dgm:cxn modelId="{B2DC58BC-903A-49FD-BE0F-2792FAAFF1BE}" srcId="{6E49F0E3-E079-4B4C-8B6C-ADC41B34E7CE}" destId="{9F5F1FCC-9968-45F7-8890-BF7C90118650}" srcOrd="0" destOrd="0" parTransId="{60501CE9-DB2D-4E27-BAF8-51C673B859C8}" sibTransId="{A393502E-AE0D-4336-8270-0D0BB98168A8}"/>
    <dgm:cxn modelId="{D739A0A6-319E-48EB-B535-5834A9505E3B}" srcId="{416D0A5F-46A1-4CEE-8967-78DBEA13BC74}" destId="{B3EABB47-F8FA-4B6F-B468-D980AF787BFA}" srcOrd="0" destOrd="0" parTransId="{51305ECE-7674-4311-AEB4-C5391EFD9522}" sibTransId="{18507DDD-2710-4D63-B952-20E7B29F3B6A}"/>
    <dgm:cxn modelId="{EAD2E367-FD1D-4495-AE87-880F748DBE33}" type="presOf" srcId="{23FD0A04-0C60-48F7-A547-B3D3A2CE6774}" destId="{1C5543DA-7D4B-4018-89FF-18922089F3F6}" srcOrd="0" destOrd="1" presId="urn:microsoft.com/office/officeart/2005/8/layout/vList5"/>
    <dgm:cxn modelId="{0895E0A5-EC6F-4A19-A1E5-4DA34C0030CA}" type="presParOf" srcId="{5A99A90C-5AC3-40E8-88EC-0132996CF34B}" destId="{5D81D2FE-BD0C-448B-A043-BF44AF166B19}" srcOrd="0" destOrd="0" presId="urn:microsoft.com/office/officeart/2005/8/layout/vList5"/>
    <dgm:cxn modelId="{2F08E758-3279-496D-B8CE-422AA93B7DD2}" type="presParOf" srcId="{5D81D2FE-BD0C-448B-A043-BF44AF166B19}" destId="{DE6CB2C6-A6C6-495D-AC4D-B1193105EE89}" srcOrd="0" destOrd="0" presId="urn:microsoft.com/office/officeart/2005/8/layout/vList5"/>
    <dgm:cxn modelId="{F8FD429C-A14B-4542-8F17-B0C8A18F50FD}" type="presParOf" srcId="{5D81D2FE-BD0C-448B-A043-BF44AF166B19}" destId="{70CEC92C-F8F0-4D77-B47D-C3B62E05C2C6}" srcOrd="1" destOrd="0" presId="urn:microsoft.com/office/officeart/2005/8/layout/vList5"/>
    <dgm:cxn modelId="{B8E4F31D-0378-423F-932F-03A989596FB7}" type="presParOf" srcId="{5A99A90C-5AC3-40E8-88EC-0132996CF34B}" destId="{7A6BCD74-C60D-442D-974B-19FD6BCC0086}" srcOrd="1" destOrd="0" presId="urn:microsoft.com/office/officeart/2005/8/layout/vList5"/>
    <dgm:cxn modelId="{7862A082-21BB-40E4-B56F-0EADEA327A16}" type="presParOf" srcId="{5A99A90C-5AC3-40E8-88EC-0132996CF34B}" destId="{683988FB-AF52-4BD3-8FFE-AF6200644B69}" srcOrd="2" destOrd="0" presId="urn:microsoft.com/office/officeart/2005/8/layout/vList5"/>
    <dgm:cxn modelId="{45B30570-430F-4C1B-B1C9-24D3DE513871}" type="presParOf" srcId="{683988FB-AF52-4BD3-8FFE-AF6200644B69}" destId="{CD7CF582-C086-4D88-84FF-5D0E3FDEC457}" srcOrd="0" destOrd="0" presId="urn:microsoft.com/office/officeart/2005/8/layout/vList5"/>
    <dgm:cxn modelId="{79E004B9-E9B1-4A0C-83AA-CB62497E7D7D}" type="presParOf" srcId="{683988FB-AF52-4BD3-8FFE-AF6200644B69}" destId="{1C5543DA-7D4B-4018-89FF-18922089F3F6}" srcOrd="1" destOrd="0" presId="urn:microsoft.com/office/officeart/2005/8/layout/vList5"/>
  </dgm:cxnLst>
  <dgm:bg>
    <a:solidFill>
      <a:schemeClr val="accent3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CEC92C-F8F0-4D77-B47D-C3B62E05C2C6}">
      <dsp:nvSpPr>
        <dsp:cNvPr id="0" name=""/>
        <dsp:cNvSpPr/>
      </dsp:nvSpPr>
      <dsp:spPr>
        <a:xfrm rot="5400000">
          <a:off x="4659710" y="-1376793"/>
          <a:ext cx="2220277" cy="5478272"/>
        </a:xfrm>
        <a:prstGeom prst="round2SameRect">
          <a:avLst/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>
              <a:latin typeface="Verdana" pitchFamily="34" charset="0"/>
            </a:rPr>
            <a:t>Base AAPAS </a:t>
          </a:r>
          <a:r>
            <a:rPr lang="es-AR" sz="2800" b="0" kern="1200" dirty="0" smtClean="0">
              <a:solidFill>
                <a:srgbClr val="C00000"/>
              </a:solidFill>
              <a:latin typeface="Verdana" pitchFamily="34" charset="0"/>
            </a:rPr>
            <a:t>26.843</a:t>
          </a:r>
          <a:endParaRPr lang="es-AR" sz="2800" b="0" kern="1200" dirty="0">
            <a:solidFill>
              <a:srgbClr val="C00000"/>
            </a:solidFill>
            <a:latin typeface="Verdana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>
              <a:latin typeface="Verdana" pitchFamily="34" charset="0"/>
            </a:rPr>
            <a:t>Con e-mail </a:t>
          </a:r>
          <a:r>
            <a:rPr lang="es-AR" sz="2800" kern="1200" dirty="0" smtClean="0">
              <a:solidFill>
                <a:srgbClr val="C00000"/>
              </a:solidFill>
              <a:latin typeface="Verdana" pitchFamily="34" charset="0"/>
            </a:rPr>
            <a:t>20.899</a:t>
          </a:r>
          <a:endParaRPr lang="es-AR" sz="2800" kern="1200" dirty="0">
            <a:solidFill>
              <a:srgbClr val="C00000"/>
            </a:solidFill>
            <a:latin typeface="Verdana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>
              <a:latin typeface="Verdana" pitchFamily="34" charset="0"/>
            </a:rPr>
            <a:t>Envío efectivo </a:t>
          </a:r>
          <a:r>
            <a:rPr lang="es-AR" sz="2800" kern="1200" dirty="0" smtClean="0">
              <a:solidFill>
                <a:srgbClr val="C00000"/>
              </a:solidFill>
              <a:latin typeface="Verdana" pitchFamily="34" charset="0"/>
            </a:rPr>
            <a:t>17.244</a:t>
          </a:r>
          <a:endParaRPr lang="es-AR" sz="2800" kern="1200" dirty="0">
            <a:solidFill>
              <a:srgbClr val="C00000"/>
            </a:solidFill>
            <a:latin typeface="Verdana" pitchFamily="34" charset="0"/>
          </a:endParaRPr>
        </a:p>
      </dsp:txBody>
      <dsp:txXfrm rot="5400000">
        <a:off x="4659710" y="-1376793"/>
        <a:ext cx="2220277" cy="5478272"/>
      </dsp:txXfrm>
    </dsp:sp>
    <dsp:sp modelId="{DE6CB2C6-A6C6-495D-AC4D-B1193105EE89}">
      <dsp:nvSpPr>
        <dsp:cNvPr id="0" name=""/>
        <dsp:cNvSpPr/>
      </dsp:nvSpPr>
      <dsp:spPr>
        <a:xfrm>
          <a:off x="0" y="69"/>
          <a:ext cx="3081528" cy="277534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000" kern="1200" dirty="0" smtClean="0">
              <a:solidFill>
                <a:srgbClr val="C00000"/>
              </a:solidFill>
              <a:latin typeface="Verdana" pitchFamily="34" charset="0"/>
            </a:rPr>
            <a:t>Encuesta PAS 2013 on-line</a:t>
          </a:r>
          <a:endParaRPr lang="es-AR" sz="4000" kern="1200" dirty="0">
            <a:solidFill>
              <a:srgbClr val="C00000"/>
            </a:solidFill>
            <a:latin typeface="Verdana" pitchFamily="34" charset="0"/>
          </a:endParaRPr>
        </a:p>
      </dsp:txBody>
      <dsp:txXfrm>
        <a:off x="0" y="69"/>
        <a:ext cx="3081528" cy="2775346"/>
      </dsp:txXfrm>
    </dsp:sp>
    <dsp:sp modelId="{1C5543DA-7D4B-4018-89FF-18922089F3F6}">
      <dsp:nvSpPr>
        <dsp:cNvPr id="0" name=""/>
        <dsp:cNvSpPr/>
      </dsp:nvSpPr>
      <dsp:spPr>
        <a:xfrm rot="5400000">
          <a:off x="4023353" y="877650"/>
          <a:ext cx="2220277" cy="6848413"/>
        </a:xfrm>
        <a:prstGeom prst="round2SameRect">
          <a:avLst/>
        </a:prstGeom>
        <a:solidFill>
          <a:schemeClr val="bg2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5260815"/>
              <a:satOff val="-10792"/>
              <a:lumOff val="-67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200" kern="1200" dirty="0" smtClean="0">
              <a:latin typeface="Verdana" pitchFamily="34" charset="0"/>
            </a:rPr>
            <a:t>Respuestas: </a:t>
          </a:r>
          <a:r>
            <a:rPr lang="es-AR" sz="3200" kern="1200" dirty="0" smtClean="0">
              <a:solidFill>
                <a:srgbClr val="C00000"/>
              </a:solidFill>
              <a:latin typeface="Verdana" pitchFamily="34" charset="0"/>
            </a:rPr>
            <a:t>2587</a:t>
          </a:r>
          <a:r>
            <a:rPr lang="es-AR" sz="3200" kern="1200" dirty="0" smtClean="0">
              <a:latin typeface="Verdana" pitchFamily="34" charset="0"/>
            </a:rPr>
            <a:t> </a:t>
          </a:r>
          <a:r>
            <a:rPr lang="es-AR" sz="3200" b="1" kern="1200" dirty="0" smtClean="0">
              <a:solidFill>
                <a:srgbClr val="C00000"/>
              </a:solidFill>
              <a:latin typeface="Verdana" pitchFamily="34" charset="0"/>
            </a:rPr>
            <a:t>(15%)</a:t>
          </a:r>
          <a:endParaRPr lang="es-AR" sz="3200" b="1" kern="1200" dirty="0">
            <a:solidFill>
              <a:srgbClr val="C00000"/>
            </a:solidFill>
            <a:latin typeface="Verdana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200" kern="1200" dirty="0" smtClean="0">
              <a:latin typeface="Verdana" pitchFamily="34" charset="0"/>
            </a:rPr>
            <a:t>Productores de </a:t>
          </a:r>
          <a:r>
            <a:rPr lang="es-AR" sz="3200" b="1" kern="1200" dirty="0" smtClean="0">
              <a:solidFill>
                <a:srgbClr val="C00000"/>
              </a:solidFill>
              <a:latin typeface="Verdana" pitchFamily="34" charset="0"/>
            </a:rPr>
            <a:t>64 </a:t>
          </a:r>
          <a:r>
            <a:rPr lang="es-AR" sz="3200" kern="1200" dirty="0" smtClean="0">
              <a:latin typeface="Verdana" pitchFamily="34" charset="0"/>
            </a:rPr>
            <a:t>compañías</a:t>
          </a:r>
          <a:endParaRPr lang="es-AR" sz="3200" kern="1200" dirty="0">
            <a:latin typeface="Verdana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200" kern="1200" dirty="0" smtClean="0">
              <a:latin typeface="Verdana" pitchFamily="34" charset="0"/>
            </a:rPr>
            <a:t>Distribuidos en </a:t>
          </a:r>
          <a:r>
            <a:rPr lang="es-AR" sz="3200" b="1" kern="1200" dirty="0" smtClean="0">
              <a:solidFill>
                <a:srgbClr val="C00000"/>
              </a:solidFill>
              <a:latin typeface="Verdana" pitchFamily="34" charset="0"/>
            </a:rPr>
            <a:t>TODO</a:t>
          </a:r>
          <a:r>
            <a:rPr lang="es-AR" sz="3200" kern="1200" dirty="0" smtClean="0">
              <a:latin typeface="Verdana" pitchFamily="34" charset="0"/>
            </a:rPr>
            <a:t> el país</a:t>
          </a:r>
          <a:endParaRPr lang="es-AR" sz="3200" kern="1200" dirty="0">
            <a:latin typeface="Verdana" pitchFamily="34" charset="0"/>
          </a:endParaRPr>
        </a:p>
      </dsp:txBody>
      <dsp:txXfrm rot="5400000">
        <a:off x="4023353" y="877650"/>
        <a:ext cx="2220277" cy="6848413"/>
      </dsp:txXfrm>
    </dsp:sp>
    <dsp:sp modelId="{CD7CF582-C086-4D88-84FF-5D0E3FDEC457}">
      <dsp:nvSpPr>
        <dsp:cNvPr id="0" name=""/>
        <dsp:cNvSpPr/>
      </dsp:nvSpPr>
      <dsp:spPr>
        <a:xfrm>
          <a:off x="0" y="2914183"/>
          <a:ext cx="1709285" cy="277534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solidFill>
                <a:srgbClr val="C00000"/>
              </a:solidFill>
              <a:latin typeface="Verdana" pitchFamily="34" charset="0"/>
            </a:rPr>
            <a:t>Resultados</a:t>
          </a:r>
          <a:endParaRPr lang="es-AR" sz="2000" kern="1200" dirty="0">
            <a:solidFill>
              <a:srgbClr val="C00000"/>
            </a:solidFill>
            <a:latin typeface="Verdana" pitchFamily="34" charset="0"/>
          </a:endParaRPr>
        </a:p>
      </dsp:txBody>
      <dsp:txXfrm>
        <a:off x="0" y="2914183"/>
        <a:ext cx="1709285" cy="2775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D154498-7213-4C1C-B233-E18F17B26F21}" type="datetimeFigureOut">
              <a:rPr lang="es-ES"/>
              <a:pPr/>
              <a:t>28/08/2013</a:t>
            </a:fld>
            <a:endParaRPr lang="es-E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6E46EC7-C73E-46B7-8B2E-46608F18654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48588C-1CB1-46C8-BB61-B78D5DFED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4BAFB-A242-48DB-BE1E-31B5508B789B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67FE-AB7C-40A7-895C-5DE243DA84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42F8-7AB2-4779-A7E4-7D54789CC3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3657-8955-455D-A8FE-7E594F744D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FC17-84DE-4047-A67B-AB1203C30D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DCBE4-4726-4AFE-AF57-1CCBE233FA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F8D8-D759-4BFD-BC75-8EBA748E0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9412-A3B2-48A0-A37D-25ABC1C438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3265-937E-4DF3-9DC8-B359C5CA74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1073-3371-48BC-A371-C430A7C113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02DC-34F8-46DD-B472-F19EC3B66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44ED-0518-4B93-80B3-0B6FB2890C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7C44-026D-439B-B5E0-9088471C47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B61450-E02B-47D9-A684-E7952F15BD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ratula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925" y="914400"/>
            <a:ext cx="7524750" cy="3657600"/>
          </a:xfrm>
          <a:prstGeom prst="rect">
            <a:avLst/>
          </a:prstGeom>
        </p:spPr>
      </p:pic>
      <p:pic>
        <p:nvPicPr>
          <p:cNvPr id="3" name="2 Imagen" descr="logo CLEA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698" y="4205863"/>
            <a:ext cx="6112727" cy="186059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9400" y="817456"/>
            <a:ext cx="8445500" cy="706544"/>
          </a:xfrm>
          <a:prstGeom prst="rect">
            <a:avLst/>
          </a:prstGeom>
        </p:spPr>
      </p:pic>
      <p:pic>
        <p:nvPicPr>
          <p:cNvPr id="5" name="4 Imagen" descr="R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9400" y="1536700"/>
            <a:ext cx="8445500" cy="2070100"/>
          </a:xfrm>
          <a:prstGeom prst="rect">
            <a:avLst/>
          </a:prstGeom>
        </p:spPr>
      </p:pic>
      <p:pic>
        <p:nvPicPr>
          <p:cNvPr id="6" name="5 Imagen" descr="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79400" y="3657600"/>
            <a:ext cx="8445500" cy="1841500"/>
          </a:xfrm>
          <a:prstGeom prst="rect">
            <a:avLst/>
          </a:prstGeom>
        </p:spPr>
      </p:pic>
      <p:pic>
        <p:nvPicPr>
          <p:cNvPr id="7" name="6 Imagen" descr="R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9400" y="5448300"/>
            <a:ext cx="8445500" cy="5969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330200" y="901700"/>
            <a:ext cx="858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AR" b="1" dirty="0">
                <a:solidFill>
                  <a:srgbClr val="CC0000"/>
                </a:solidFill>
                <a:latin typeface="Verdana" pitchFamily="34" charset="0"/>
              </a:rPr>
              <a:t>% de Ahorro en cantidad de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AR" b="1" dirty="0">
                <a:solidFill>
                  <a:srgbClr val="CC0000"/>
                </a:solidFill>
                <a:latin typeface="Verdana" pitchFamily="34" charset="0"/>
              </a:rPr>
              <a:t>Mediaciones y Juicios</a:t>
            </a:r>
            <a:endParaRPr lang="es-ES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695325" y="1833563"/>
            <a:ext cx="792797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 dirty="0">
                <a:latin typeface="Verdana" pitchFamily="34" charset="0"/>
              </a:rPr>
              <a:t>El estudio consistió en analizar la proporción de Mediaciones y Juicios que se presentan en los siniestros de automotores que se tramitaron bajo CLEAS y aquellos de similares características que involucran a Compañías no pertenecientes al sistema.</a:t>
            </a:r>
          </a:p>
        </p:txBody>
      </p:sp>
      <p:graphicFrame>
        <p:nvGraphicFramePr>
          <p:cNvPr id="30859" name="Group 139"/>
          <p:cNvGraphicFramePr>
            <a:graphicFrameLocks noGrp="1"/>
          </p:cNvGraphicFramePr>
          <p:nvPr/>
        </p:nvGraphicFramePr>
        <p:xfrm>
          <a:off x="2084388" y="3254375"/>
          <a:ext cx="4983162" cy="1475232"/>
        </p:xfrm>
        <a:graphic>
          <a:graphicData uri="http://schemas.openxmlformats.org/drawingml/2006/table">
            <a:tbl>
              <a:tblPr/>
              <a:tblGrid>
                <a:gridCol w="1449387"/>
                <a:gridCol w="1136650"/>
                <a:gridCol w="1146175"/>
                <a:gridCol w="125095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Reclamo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Casos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NO CLEAS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Casos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CLEAS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Diferencia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Mediaci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ó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91,5%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Juicio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78,7%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89,5%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42900" y="914400"/>
            <a:ext cx="83645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AR" sz="2700" b="1" dirty="0">
                <a:solidFill>
                  <a:srgbClr val="CC0000"/>
                </a:solidFill>
                <a:latin typeface="Trebuchet MS" pitchFamily="34" charset="0"/>
              </a:rPr>
              <a:t>Distribución de tramitaciones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AR" sz="2700" b="1" dirty="0">
                <a:solidFill>
                  <a:srgbClr val="CC0000"/>
                </a:solidFill>
                <a:latin typeface="Trebuchet MS" pitchFamily="34" charset="0"/>
              </a:rPr>
              <a:t>Por Zona Geográfica</a:t>
            </a:r>
            <a:endParaRPr lang="es-ES" sz="2700" b="1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18436" name="Rectangle 343"/>
          <p:cNvSpPr>
            <a:spLocks noChangeArrowheads="1"/>
          </p:cNvSpPr>
          <p:nvPr/>
        </p:nvSpPr>
        <p:spPr bwMode="auto">
          <a:xfrm>
            <a:off x="3319463" y="84138"/>
            <a:ext cx="15494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AR"/>
          </a:p>
        </p:txBody>
      </p:sp>
      <p:grpSp>
        <p:nvGrpSpPr>
          <p:cNvPr id="23" name="22 Grupo"/>
          <p:cNvGrpSpPr/>
          <p:nvPr/>
        </p:nvGrpSpPr>
        <p:grpSpPr>
          <a:xfrm>
            <a:off x="3256600" y="1867437"/>
            <a:ext cx="2537138" cy="4481848"/>
            <a:chOff x="3876541" y="1867437"/>
            <a:chExt cx="2189408" cy="4069724"/>
          </a:xfrm>
        </p:grpSpPr>
        <p:pic>
          <p:nvPicPr>
            <p:cNvPr id="14" name="Picture 33" descr="MapaArgentina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6541" y="1867437"/>
              <a:ext cx="2189408" cy="4069724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4911007" y="3518169"/>
              <a:ext cx="913584" cy="281844"/>
            </a:xfrm>
            <a:prstGeom prst="ellipse">
              <a:avLst/>
            </a:prstGeom>
            <a:solidFill>
              <a:srgbClr val="ED59BC"/>
            </a:solidFill>
            <a:ln w="9525" algn="ctr">
              <a:noFill/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AR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37,8%</a:t>
              </a:r>
              <a:endParaRPr lang="es-E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4349829" y="2355191"/>
              <a:ext cx="883521" cy="281844"/>
            </a:xfrm>
            <a:prstGeom prst="ellipse">
              <a:avLst/>
            </a:prstGeom>
            <a:solidFill>
              <a:srgbClr val="F85A92"/>
            </a:solidFill>
            <a:ln w="9525" algn="ctr">
              <a:noFill/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AR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4,1%</a:t>
              </a:r>
              <a:endParaRPr lang="es-E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7" name="Oval 36"/>
            <p:cNvSpPr>
              <a:spLocks noChangeArrowheads="1"/>
            </p:cNvSpPr>
            <p:nvPr/>
          </p:nvSpPr>
          <p:spPr bwMode="auto">
            <a:xfrm>
              <a:off x="4992845" y="2874377"/>
              <a:ext cx="903563" cy="281844"/>
            </a:xfrm>
            <a:prstGeom prst="ellipse">
              <a:avLst/>
            </a:prstGeom>
            <a:solidFill>
              <a:srgbClr val="D3E795"/>
            </a:solidFill>
            <a:ln w="9525" algn="ctr">
              <a:noFill/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AR" sz="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26,9%</a:t>
              </a:r>
              <a:endParaRPr lang="es-E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" name="Oval 37"/>
            <p:cNvSpPr>
              <a:spLocks noChangeArrowheads="1"/>
            </p:cNvSpPr>
            <p:nvPr/>
          </p:nvSpPr>
          <p:spPr bwMode="auto">
            <a:xfrm>
              <a:off x="4017465" y="3147321"/>
              <a:ext cx="913584" cy="281844"/>
            </a:xfrm>
            <a:prstGeom prst="ellipse">
              <a:avLst/>
            </a:prstGeom>
            <a:solidFill>
              <a:srgbClr val="F0E57C"/>
            </a:solidFill>
            <a:ln w="9525" algn="ctr">
              <a:noFill/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AR" sz="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21,1%</a:t>
              </a:r>
              <a:endParaRPr lang="es-ES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3897213" y="4609944"/>
              <a:ext cx="903563" cy="281844"/>
            </a:xfrm>
            <a:prstGeom prst="ellipse">
              <a:avLst/>
            </a:prstGeom>
            <a:solidFill>
              <a:srgbClr val="7DC6EB"/>
            </a:solidFill>
            <a:ln w="9525" algn="ctr">
              <a:noFill/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AR" sz="8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10,1%</a:t>
              </a:r>
              <a:endParaRPr lang="es-E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8"/>
          <p:cNvSpPr txBox="1">
            <a:spLocks noChangeArrowheads="1"/>
          </p:cNvSpPr>
          <p:nvPr/>
        </p:nvSpPr>
        <p:spPr bwMode="auto">
          <a:xfrm>
            <a:off x="900113" y="1470025"/>
            <a:ext cx="7775575" cy="9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AR" sz="1600" dirty="0">
                <a:latin typeface="Trebuchet MS" pitchFamily="34" charset="0"/>
              </a:rPr>
              <a:t> </a:t>
            </a:r>
            <a:r>
              <a:rPr lang="es-AR" sz="1600" b="1" dirty="0">
                <a:latin typeface="Trebuchet MS" pitchFamily="34" charset="0"/>
              </a:rPr>
              <a:t>FIDELIZACIÓN DEL ASEGURADO: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s-AR" sz="1000" dirty="0"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AR" sz="1600" dirty="0">
                <a:latin typeface="Trebuchet MS" pitchFamily="34" charset="0"/>
              </a:rPr>
              <a:t>Mejora la atención al cliente, ya que es atendido en forma personalizada por su propia compañía, aún cuando no sea responsable del siniestro.</a:t>
            </a:r>
            <a:endParaRPr lang="es-ES" sz="1600" dirty="0">
              <a:latin typeface="Trebuchet MS" pitchFamily="34" charset="0"/>
            </a:endParaRPr>
          </a:p>
        </p:txBody>
      </p:sp>
      <p:sp>
        <p:nvSpPr>
          <p:cNvPr id="11267" name="Text Box 1029"/>
          <p:cNvSpPr txBox="1">
            <a:spLocks noChangeArrowheads="1"/>
          </p:cNvSpPr>
          <p:nvPr/>
        </p:nvSpPr>
        <p:spPr bwMode="auto">
          <a:xfrm>
            <a:off x="900113" y="2647950"/>
            <a:ext cx="7775575" cy="1230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AR" sz="1600" dirty="0">
                <a:latin typeface="Trebuchet MS" pitchFamily="34" charset="0"/>
              </a:rPr>
              <a:t> </a:t>
            </a:r>
            <a:r>
              <a:rPr lang="es-AR" sz="1600" b="1" dirty="0">
                <a:latin typeface="Trebuchet MS" pitchFamily="34" charset="0"/>
              </a:rPr>
              <a:t>MENOS RECLAMOS Y BAJA JUDICIALIZACIÓN: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s-AR" sz="1000" dirty="0"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AR" sz="1600" dirty="0">
                <a:latin typeface="Trebuchet MS" pitchFamily="34" charset="0"/>
              </a:rPr>
              <a:t>En un promedio de 90%. Los asegurados atendidos a través de CLEAS realizan menos reclamos por vía judicial. Esto es un indicador de satisfacción de la atención recibida.</a:t>
            </a:r>
            <a:endParaRPr lang="es-ES" sz="1600" dirty="0">
              <a:latin typeface="Trebuchet MS" pitchFamily="34" charset="0"/>
            </a:endParaRPr>
          </a:p>
        </p:txBody>
      </p:sp>
      <p:sp>
        <p:nvSpPr>
          <p:cNvPr id="11268" name="Text Box 1030"/>
          <p:cNvSpPr txBox="1">
            <a:spLocks noChangeArrowheads="1"/>
          </p:cNvSpPr>
          <p:nvPr/>
        </p:nvSpPr>
        <p:spPr bwMode="auto">
          <a:xfrm>
            <a:off x="900113" y="4071938"/>
            <a:ext cx="7775575" cy="9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AR" sz="1600" dirty="0">
                <a:latin typeface="Trebuchet MS" pitchFamily="34" charset="0"/>
              </a:rPr>
              <a:t> </a:t>
            </a:r>
            <a:r>
              <a:rPr lang="es-AR" sz="1600" b="1" dirty="0">
                <a:latin typeface="Trebuchet MS" pitchFamily="34" charset="0"/>
              </a:rPr>
              <a:t>RÁPIDA RESPUESTA: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s-AR" sz="1000" dirty="0"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AR" sz="1600" dirty="0">
                <a:latin typeface="Trebuchet MS" pitchFamily="34" charset="0"/>
              </a:rPr>
              <a:t>La velocidad de respuesta al cliente es hasta 9 veces más rápida que en el sistema tradicional.</a:t>
            </a:r>
            <a:endParaRPr lang="es-ES" sz="1600" dirty="0">
              <a:latin typeface="Trebuchet MS" pitchFamily="34" charset="0"/>
            </a:endParaRPr>
          </a:p>
        </p:txBody>
      </p:sp>
      <p:sp>
        <p:nvSpPr>
          <p:cNvPr id="11269" name="Text Box 1031"/>
          <p:cNvSpPr txBox="1">
            <a:spLocks noChangeArrowheads="1"/>
          </p:cNvSpPr>
          <p:nvPr/>
        </p:nvSpPr>
        <p:spPr bwMode="auto">
          <a:xfrm>
            <a:off x="900113" y="5249863"/>
            <a:ext cx="7775575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AR" sz="1600" dirty="0">
                <a:latin typeface="Trebuchet MS" pitchFamily="34" charset="0"/>
              </a:rPr>
              <a:t> </a:t>
            </a:r>
            <a:r>
              <a:rPr lang="es-AR" sz="1600" b="1" dirty="0">
                <a:latin typeface="Trebuchet MS" pitchFamily="34" charset="0"/>
              </a:rPr>
              <a:t>APORTE A LA SEGURIDAD VIAL: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es-AR" sz="1000" dirty="0">
              <a:latin typeface="Trebuchet MS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AR" sz="1600" dirty="0">
                <a:latin typeface="Trebuchet MS" pitchFamily="34" charset="0"/>
              </a:rPr>
              <a:t>Se promueve la reparación segura de los vehículos. </a:t>
            </a:r>
            <a:endParaRPr lang="es-ES" sz="1600" dirty="0">
              <a:latin typeface="Trebuchet MS" pitchFamily="34" charset="0"/>
            </a:endParaRPr>
          </a:p>
        </p:txBody>
      </p:sp>
      <p:sp>
        <p:nvSpPr>
          <p:cNvPr id="11270" name="Text Box 1032"/>
          <p:cNvSpPr txBox="1">
            <a:spLocks noChangeArrowheads="1"/>
          </p:cNvSpPr>
          <p:nvPr/>
        </p:nvSpPr>
        <p:spPr bwMode="auto">
          <a:xfrm>
            <a:off x="635000" y="836613"/>
            <a:ext cx="8305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700" b="1">
                <a:solidFill>
                  <a:srgbClr val="CC0000"/>
                </a:solidFill>
                <a:latin typeface="Trebuchet MS" pitchFamily="34" charset="0"/>
              </a:rPr>
              <a:t>Principales aportes</a:t>
            </a:r>
            <a:endParaRPr lang="es-ES" sz="2700" b="1">
              <a:solidFill>
                <a:srgbClr val="CC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66700" y="762000"/>
          <a:ext cx="85598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stribución geofráfic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299" y="807402"/>
            <a:ext cx="8523405" cy="558069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LEAS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5600" y="838200"/>
            <a:ext cx="8356600" cy="5397500"/>
          </a:xfrm>
          <a:prstGeom prst="rect">
            <a:avLst/>
          </a:prstGeom>
        </p:spPr>
      </p:pic>
      <p:pic>
        <p:nvPicPr>
          <p:cNvPr id="6" name="5 Imagen" descr="CLEAS3 Experiencia E MB B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100" y="1447612"/>
            <a:ext cx="8216900" cy="469918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sesoraría.png"/>
          <p:cNvPicPr>
            <a:picLocks noChangeAspect="1"/>
          </p:cNvPicPr>
          <p:nvPr/>
        </p:nvPicPr>
        <p:blipFill>
          <a:blip r:embed="rId2" cstate="print"/>
          <a:srcRect r="3543"/>
          <a:stretch>
            <a:fillRect/>
          </a:stretch>
        </p:blipFill>
        <p:spPr>
          <a:xfrm>
            <a:off x="266701" y="762000"/>
            <a:ext cx="8420099" cy="570664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99" y="774699"/>
            <a:ext cx="8547897" cy="5588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431800" y="849434"/>
            <a:ext cx="8356600" cy="5462945"/>
            <a:chOff x="431800" y="849434"/>
            <a:chExt cx="8356600" cy="5462945"/>
          </a:xfrm>
        </p:grpSpPr>
        <p:pic>
          <p:nvPicPr>
            <p:cNvPr id="4" name="3 Imagen" descr="distribuc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849434"/>
              <a:ext cx="8356600" cy="5462945"/>
            </a:xfrm>
            <a:prstGeom prst="rect">
              <a:avLst/>
            </a:prstGeom>
          </p:spPr>
        </p:pic>
        <p:grpSp>
          <p:nvGrpSpPr>
            <p:cNvPr id="11" name="10 Grupo"/>
            <p:cNvGrpSpPr/>
            <p:nvPr/>
          </p:nvGrpSpPr>
          <p:grpSpPr>
            <a:xfrm>
              <a:off x="6297612" y="2912270"/>
              <a:ext cx="976038" cy="503060"/>
              <a:chOff x="6297612" y="2912270"/>
              <a:chExt cx="976038" cy="503060"/>
            </a:xfrm>
          </p:grpSpPr>
          <p:grpSp>
            <p:nvGrpSpPr>
              <p:cNvPr id="9" name="8 Grupo"/>
              <p:cNvGrpSpPr/>
              <p:nvPr/>
            </p:nvGrpSpPr>
            <p:grpSpPr>
              <a:xfrm>
                <a:off x="6299994" y="2912270"/>
                <a:ext cx="973656" cy="307777"/>
                <a:chOff x="6160294" y="2607470"/>
                <a:chExt cx="973656" cy="307777"/>
              </a:xfrm>
            </p:grpSpPr>
            <p:pic>
              <p:nvPicPr>
                <p:cNvPr id="5" name="4 Imagen" descr="distribucion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r="55796" b="25576"/>
                <a:stretch>
                  <a:fillRect/>
                </a:stretch>
              </p:blipFill>
              <p:spPr>
                <a:xfrm rot="5400000">
                  <a:off x="6217046" y="2611837"/>
                  <a:ext cx="193677" cy="307182"/>
                </a:xfrm>
                <a:prstGeom prst="rect">
                  <a:avLst/>
                </a:prstGeom>
              </p:spPr>
            </p:pic>
            <p:sp>
              <p:nvSpPr>
                <p:cNvPr id="6" name="5 CuadroTexto"/>
                <p:cNvSpPr txBox="1"/>
                <p:nvPr/>
              </p:nvSpPr>
              <p:spPr>
                <a:xfrm>
                  <a:off x="6365085" y="2607470"/>
                  <a:ext cx="7688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sz="1400" dirty="0" smtClean="0">
                      <a:latin typeface="Verdana" pitchFamily="34" charset="0"/>
                    </a:rPr>
                    <a:t>CLEAS</a:t>
                  </a:r>
                  <a:endParaRPr lang="es-AR" sz="1400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8" name="7 Grupo"/>
              <p:cNvGrpSpPr/>
              <p:nvPr/>
            </p:nvGrpSpPr>
            <p:grpSpPr>
              <a:xfrm>
                <a:off x="6297612" y="3107553"/>
                <a:ext cx="877623" cy="307777"/>
                <a:chOff x="6157912" y="2724180"/>
                <a:chExt cx="877623" cy="307777"/>
              </a:xfrm>
            </p:grpSpPr>
            <p:pic>
              <p:nvPicPr>
                <p:cNvPr id="3" name="2 Imagen" descr="distribucion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56703" b="4230"/>
                <a:stretch>
                  <a:fillRect/>
                </a:stretch>
              </p:blipFill>
              <p:spPr>
                <a:xfrm rot="5400000">
                  <a:off x="6260703" y="2673751"/>
                  <a:ext cx="189705" cy="395288"/>
                </a:xfrm>
                <a:prstGeom prst="rect">
                  <a:avLst/>
                </a:prstGeom>
              </p:spPr>
            </p:pic>
            <p:sp>
              <p:nvSpPr>
                <p:cNvPr id="7" name="6 CuadroTexto"/>
                <p:cNvSpPr txBox="1"/>
                <p:nvPr/>
              </p:nvSpPr>
              <p:spPr>
                <a:xfrm>
                  <a:off x="6365095" y="2724180"/>
                  <a:ext cx="6704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sz="1400" dirty="0" smtClean="0">
                      <a:latin typeface="Verdana" pitchFamily="34" charset="0"/>
                    </a:rPr>
                    <a:t>Otras</a:t>
                  </a:r>
                  <a:endParaRPr lang="es-AR" sz="1400" dirty="0">
                    <a:latin typeface="Verdana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35000" y="920750"/>
            <a:ext cx="8305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700" b="1" dirty="0" smtClean="0">
                <a:solidFill>
                  <a:srgbClr val="CC0000"/>
                </a:solidFill>
                <a:latin typeface="Trebuchet MS" pitchFamily="34" charset="0"/>
              </a:rPr>
              <a:t>Sistema </a:t>
            </a:r>
            <a:r>
              <a:rPr lang="es-MX" sz="2700" b="1" dirty="0">
                <a:solidFill>
                  <a:srgbClr val="CC0000"/>
                </a:solidFill>
                <a:latin typeface="Trebuchet MS" pitchFamily="34" charset="0"/>
              </a:rPr>
              <a:t>de Compensación de Siniestros </a:t>
            </a:r>
            <a:r>
              <a:rPr lang="es-MX" sz="2700" b="1" dirty="0" smtClean="0">
                <a:solidFill>
                  <a:srgbClr val="CC0000"/>
                </a:solidFill>
                <a:latin typeface="Trebuchet MS" pitchFamily="34" charset="0"/>
              </a:rPr>
              <a:t>CLEAS</a:t>
            </a:r>
            <a:endParaRPr lang="es-ES" sz="2700" b="1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04800" y="1936080"/>
            <a:ext cx="85216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un sistema de compensación de siniestros entre compañías coordinado por CESVI Argentina. </a:t>
            </a:r>
          </a:p>
          <a:p>
            <a:pPr algn="just"/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CLEAS no incide en el valor de la póliza y el usuario obtiene importantes beneficios</a:t>
            </a:r>
            <a:r>
              <a:rPr lang="es-A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sistema CLEAS está contemplado en la resolución 36.100 de la SSN como Cláusula Adicional Común (CA-CO 8.1) y los requisitos exigidos por dicho organismo se establecen en las comunicaciones 1515 y 1669.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11200" y="920750"/>
            <a:ext cx="7950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700" b="1" dirty="0" smtClean="0">
                <a:solidFill>
                  <a:srgbClr val="CC0000"/>
                </a:solidFill>
                <a:latin typeface="Trebuchet MS" pitchFamily="34" charset="0"/>
              </a:rPr>
              <a:t>6 </a:t>
            </a:r>
            <a:r>
              <a:rPr lang="es-MX" sz="2700" b="1" dirty="0">
                <a:solidFill>
                  <a:srgbClr val="CC0000"/>
                </a:solidFill>
                <a:latin typeface="Trebuchet MS" pitchFamily="34" charset="0"/>
              </a:rPr>
              <a:t>años de operaciones</a:t>
            </a:r>
            <a:endParaRPr lang="es-ES" sz="2700" b="1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07921" y="1720850"/>
            <a:ext cx="7963464" cy="4164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>
                <a:latin typeface="Trebuchet MS" pitchFamily="34" charset="0"/>
              </a:rPr>
              <a:t> 7 compañías iniciaron el proyecto y se sumaron </a:t>
            </a:r>
            <a:r>
              <a:rPr lang="es-MX" sz="1600" dirty="0" smtClean="0">
                <a:latin typeface="Trebuchet MS" pitchFamily="34" charset="0"/>
              </a:rPr>
              <a:t>4. </a:t>
            </a:r>
            <a:endParaRPr lang="es-MX" sz="1600" dirty="0">
              <a:latin typeface="Trebuchet MS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07921" y="4062952"/>
            <a:ext cx="7978877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Trebuchet MS" pitchFamily="34" charset="0"/>
              </a:rPr>
              <a:t> Reparación garantizada en el 94% de los casos.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07921" y="5082142"/>
            <a:ext cx="7934632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Trebuchet MS" pitchFamily="34" charset="0"/>
              </a:rPr>
              <a:t> Más de 180.000 asegurados vivieron la experiencia CLEAS.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07921" y="3103036"/>
            <a:ext cx="79493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Trebuchet MS" pitchFamily="34" charset="0"/>
              </a:rPr>
              <a:t> Flexibilidad.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400" dirty="0" smtClean="0">
                <a:latin typeface="Trebuchet MS" pitchFamily="34" charset="0"/>
              </a:rPr>
              <a:t> Implementación de Módulos variables.</a:t>
            </a:r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400" dirty="0" smtClean="0">
                <a:latin typeface="Trebuchet MS" pitchFamily="34" charset="0"/>
              </a:rPr>
              <a:t>Se quintuplicó el límite máximo para tramitar por CLEAS. ($10.000 a $52.000).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07921" y="2249879"/>
            <a:ext cx="7964129" cy="78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Trebuchet MS" pitchFamily="34" charset="0"/>
              </a:rPr>
              <a:t> Se está incrementando constantemente el volumen de casos, manteniendo excelentes tiempos de atención.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07921" y="4598316"/>
            <a:ext cx="7978877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Trebuchet MS" pitchFamily="34" charset="0"/>
              </a:rPr>
              <a:t> El 90,9% de los Productores encuestados lo considera un valor agregado.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4" grpId="0"/>
      <p:bldP spid="5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912813" y="1955800"/>
            <a:ext cx="7632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4800" b="1" dirty="0">
                <a:solidFill>
                  <a:srgbClr val="CC0000"/>
                </a:solidFill>
                <a:latin typeface="Trebuchet MS" pitchFamily="34" charset="0"/>
              </a:rPr>
              <a:t>Muchas </a:t>
            </a:r>
            <a:r>
              <a:rPr lang="es-AR" sz="4800" b="1" dirty="0" smtClean="0">
                <a:solidFill>
                  <a:srgbClr val="CC0000"/>
                </a:solidFill>
                <a:latin typeface="Trebuchet MS" pitchFamily="34" charset="0"/>
              </a:rPr>
              <a:t>gracias</a:t>
            </a:r>
            <a:endParaRPr lang="es-AR" sz="4800" b="1" dirty="0">
              <a:solidFill>
                <a:srgbClr val="CC0000"/>
              </a:solidFill>
              <a:latin typeface="Trebuchet MS" pitchFamily="34" charset="0"/>
            </a:endParaRPr>
          </a:p>
        </p:txBody>
      </p:sp>
      <p:pic>
        <p:nvPicPr>
          <p:cNvPr id="4" name="3 Imagen" descr="logo CL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543" y="2952424"/>
            <a:ext cx="8281416" cy="25206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11200" y="90805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u="sng" dirty="0" smtClean="0">
                <a:solidFill>
                  <a:srgbClr val="CC0000"/>
                </a:solidFill>
                <a:latin typeface="Verdana" pitchFamily="34" charset="0"/>
              </a:rPr>
              <a:t>Condiciones Actuales</a:t>
            </a:r>
            <a:endParaRPr lang="es-ES" b="1" u="sng" dirty="0">
              <a:solidFill>
                <a:srgbClr val="CC0000"/>
              </a:solidFill>
              <a:latin typeface="Verdana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708639" y="3907139"/>
            <a:ext cx="7873642" cy="2140462"/>
            <a:chOff x="708639" y="3907139"/>
            <a:chExt cx="7873642" cy="2140462"/>
          </a:xfrm>
        </p:grpSpPr>
        <p:pic>
          <p:nvPicPr>
            <p:cNvPr id="8" name="Picture 8" descr="11949851581910130043truck_jarno_vasamaa1"/>
            <p:cNvPicPr>
              <a:picLocks noChangeAspect="1" noChangeArrowheads="1"/>
            </p:cNvPicPr>
            <p:nvPr/>
          </p:nvPicPr>
          <p:blipFill>
            <a:blip r:embed="rId3" cstate="email">
              <a:lum bright="56000" contrast="-70000"/>
            </a:blip>
            <a:srcRect/>
            <a:stretch>
              <a:fillRect/>
            </a:stretch>
          </p:blipFill>
          <p:spPr bwMode="auto">
            <a:xfrm>
              <a:off x="6011863" y="4581525"/>
              <a:ext cx="2281237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1194985168844748399motorcycle_jarno_vasama_"/>
            <p:cNvPicPr>
              <a:picLocks noChangeAspect="1" noChangeArrowheads="1"/>
            </p:cNvPicPr>
            <p:nvPr/>
          </p:nvPicPr>
          <p:blipFill>
            <a:blip r:embed="rId4" cstate="email">
              <a:lum bright="56000" contrast="-70000"/>
            </a:blip>
            <a:srcRect/>
            <a:stretch>
              <a:fillRect/>
            </a:stretch>
          </p:blipFill>
          <p:spPr bwMode="auto">
            <a:xfrm>
              <a:off x="1547813" y="5157788"/>
              <a:ext cx="1511300" cy="69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tractor8"/>
            <p:cNvPicPr>
              <a:picLocks noChangeAspect="1" noChangeArrowheads="1"/>
            </p:cNvPicPr>
            <p:nvPr/>
          </p:nvPicPr>
          <p:blipFill>
            <a:blip r:embed="rId5" cstate="email">
              <a:lum bright="56000" contrast="-70000"/>
            </a:blip>
            <a:srcRect/>
            <a:stretch>
              <a:fillRect/>
            </a:stretch>
          </p:blipFill>
          <p:spPr bwMode="auto">
            <a:xfrm>
              <a:off x="3779838" y="4868863"/>
              <a:ext cx="1512887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5 Grupo"/>
            <p:cNvGrpSpPr/>
            <p:nvPr/>
          </p:nvGrpSpPr>
          <p:grpSpPr>
            <a:xfrm>
              <a:off x="708639" y="3907139"/>
              <a:ext cx="7873642" cy="2140462"/>
              <a:chOff x="708639" y="3907139"/>
              <a:chExt cx="7873642" cy="2140462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708639" y="4330593"/>
                <a:ext cx="7848600" cy="17170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s-MX" sz="1200" dirty="0" smtClean="0">
                    <a:latin typeface="Verdana" pitchFamily="34" charset="0"/>
                  </a:rPr>
                  <a:t>Motos.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s-MX" sz="1200" dirty="0" smtClean="0">
                    <a:latin typeface="Verdana" pitchFamily="34" charset="0"/>
                  </a:rPr>
                  <a:t>Acoplados</a:t>
                </a:r>
                <a:r>
                  <a:rPr lang="es-MX" sz="1200" dirty="0">
                    <a:latin typeface="Verdana" pitchFamily="34" charset="0"/>
                  </a:rPr>
                  <a:t>, furgones, </a:t>
                </a:r>
                <a:r>
                  <a:rPr lang="es-MX" sz="1200" dirty="0" err="1">
                    <a:latin typeface="Verdana" pitchFamily="34" charset="0"/>
                  </a:rPr>
                  <a:t>semiremolques</a:t>
                </a:r>
                <a:r>
                  <a:rPr lang="es-MX" sz="1200" dirty="0" smtClean="0">
                    <a:latin typeface="Verdana" pitchFamily="34" charset="0"/>
                  </a:rPr>
                  <a:t>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s-MX" sz="1200" dirty="0" smtClean="0">
                    <a:latin typeface="Verdana" pitchFamily="34" charset="0"/>
                  </a:rPr>
                  <a:t>Camiones y ómnibus de más de 9 </a:t>
                </a:r>
                <a:r>
                  <a:rPr lang="es-MX" sz="1200" dirty="0" err="1" smtClean="0">
                    <a:latin typeface="Verdana" pitchFamily="34" charset="0"/>
                  </a:rPr>
                  <a:t>Tn</a:t>
                </a:r>
                <a:r>
                  <a:rPr lang="es-MX" sz="1200" dirty="0" smtClean="0">
                    <a:latin typeface="Verdana" pitchFamily="34" charset="0"/>
                  </a:rPr>
                  <a:t> (PBT).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s-MX" sz="1200" dirty="0" smtClean="0">
                    <a:latin typeface="Verdana" pitchFamily="34" charset="0"/>
                  </a:rPr>
                  <a:t>Casas rodantes sin propulsión propia, </a:t>
                </a:r>
                <a:r>
                  <a:rPr lang="es-MX" sz="1200" dirty="0" err="1" smtClean="0">
                    <a:latin typeface="Verdana" pitchFamily="34" charset="0"/>
                  </a:rPr>
                  <a:t>trailer</a:t>
                </a:r>
                <a:r>
                  <a:rPr lang="es-MX" sz="1200" dirty="0" smtClean="0">
                    <a:latin typeface="Verdana" pitchFamily="34" charset="0"/>
                  </a:rPr>
                  <a:t>.</a:t>
                </a:r>
                <a:endParaRPr lang="es-MX" sz="1200" dirty="0">
                  <a:latin typeface="Verdana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s-MX" sz="1200" dirty="0" smtClean="0">
                    <a:latin typeface="Verdana" pitchFamily="34" charset="0"/>
                  </a:rPr>
                  <a:t>Tractores, máquinas rurales, acoplados para trabajos rurales.</a:t>
                </a:r>
              </a:p>
              <a:p>
                <a:pPr algn="r">
                  <a:lnSpc>
                    <a:spcPct val="150000"/>
                  </a:lnSpc>
                </a:pPr>
                <a:endParaRPr lang="es-ES" sz="1200" dirty="0">
                  <a:latin typeface="Verdana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5499100" y="3907139"/>
                <a:ext cx="308318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s-MX" sz="1600" b="1" u="sng" dirty="0">
                    <a:solidFill>
                      <a:srgbClr val="CC0000"/>
                    </a:solidFill>
                    <a:latin typeface="Verdana" pitchFamily="34" charset="0"/>
                  </a:rPr>
                  <a:t>Vehículos exceptuados</a:t>
                </a:r>
                <a:endParaRPr lang="es-ES" sz="1600" b="1" u="sng" dirty="0">
                  <a:solidFill>
                    <a:srgbClr val="CC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50900" y="1660889"/>
            <a:ext cx="81534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 smtClean="0">
                <a:latin typeface="Verdana" pitchFamily="34" charset="0"/>
              </a:rPr>
              <a:t> Ambos </a:t>
            </a:r>
            <a:r>
              <a:rPr lang="es-MX" sz="1200" dirty="0">
                <a:latin typeface="Verdana" pitchFamily="34" charset="0"/>
              </a:rPr>
              <a:t>vehículos deben estar asegurados en compañías del convenio.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Verdana" pitchFamily="34" charset="0"/>
              </a:rPr>
              <a:t> La valoración de los daños debe ser menor a $52.000.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Verdana" pitchFamily="34" charset="0"/>
              </a:rPr>
              <a:t> Se excluyen los siniestros con destrucciones totales.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Verdana" pitchFamily="34" charset="0"/>
              </a:rPr>
              <a:t> Colisión entre dos vehículos (Mercado Automotor).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Verdana" pitchFamily="34" charset="0"/>
              </a:rPr>
              <a:t> Se excluyen los siniestros con lesiones.</a:t>
            </a:r>
            <a:endParaRPr lang="es-ES" sz="12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Verdana" pitchFamily="34" charset="0"/>
              </a:rPr>
              <a:t> Se excluyen daños ajenos a la colisión.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Verdana" pitchFamily="34" charset="0"/>
              </a:rPr>
              <a:t> Colisión en el Territorio Argentino.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Verdana" pitchFamily="34" charset="0"/>
              </a:rPr>
              <a:t> </a:t>
            </a:r>
            <a:r>
              <a:rPr lang="es-MX" sz="1200" dirty="0">
                <a:latin typeface="Verdana" pitchFamily="34" charset="0"/>
              </a:rPr>
              <a:t>Colisión directa</a:t>
            </a:r>
            <a:r>
              <a:rPr lang="es-MX" sz="1200" dirty="0" smtClean="0">
                <a:latin typeface="Verdana" pitchFamily="34" charset="0"/>
              </a:rPr>
              <a:t>.</a:t>
            </a:r>
            <a:endParaRPr lang="es-MX" sz="1200" dirty="0">
              <a:latin typeface="Verdana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40400" y="2145359"/>
            <a:ext cx="2553220" cy="763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7"/>
          <p:cNvSpPr txBox="1">
            <a:spLocks noChangeArrowheads="1"/>
          </p:cNvSpPr>
          <p:nvPr/>
        </p:nvSpPr>
        <p:spPr bwMode="auto">
          <a:xfrm>
            <a:off x="1397000" y="836613"/>
            <a:ext cx="678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700" b="1" dirty="0">
                <a:solidFill>
                  <a:srgbClr val="CC0000"/>
                </a:solidFill>
                <a:latin typeface="Verdana" pitchFamily="34" charset="0"/>
              </a:rPr>
              <a:t>Alcance del Sistema</a:t>
            </a:r>
            <a:endParaRPr lang="es-ES" sz="27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2291" name="Text Box 18"/>
          <p:cNvSpPr txBox="1">
            <a:spLocks noChangeArrowheads="1"/>
          </p:cNvSpPr>
          <p:nvPr/>
        </p:nvSpPr>
        <p:spPr bwMode="auto">
          <a:xfrm>
            <a:off x="673100" y="1481138"/>
            <a:ext cx="7772400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1800" dirty="0">
                <a:latin typeface="Verdana" pitchFamily="34" charset="0"/>
              </a:rPr>
              <a:t>Las compañías adheridas suman en la actualidad el </a:t>
            </a:r>
            <a:r>
              <a:rPr lang="es-AR" sz="2800" b="1" dirty="0" smtClean="0">
                <a:solidFill>
                  <a:srgbClr val="C00000"/>
                </a:solidFill>
                <a:latin typeface="Verdana" pitchFamily="34" charset="0"/>
              </a:rPr>
              <a:t>40 %</a:t>
            </a:r>
            <a:r>
              <a:rPr lang="es-AR" sz="1000" dirty="0" smtClean="0">
                <a:solidFill>
                  <a:srgbClr val="C00000"/>
                </a:solidFill>
                <a:latin typeface="Verdana" pitchFamily="34" charset="0"/>
              </a:rPr>
              <a:t>(*)</a:t>
            </a:r>
            <a:r>
              <a:rPr lang="es-AR" sz="180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s-AR" sz="1800" dirty="0">
                <a:latin typeface="Verdana" pitchFamily="34" charset="0"/>
              </a:rPr>
              <a:t>de los vehículos expuestos a riesgo del mercado automotor argentino.</a:t>
            </a:r>
          </a:p>
          <a:p>
            <a:pPr algn="r"/>
            <a:endParaRPr lang="es-AR" sz="900" dirty="0">
              <a:latin typeface="Verdana" pitchFamily="34" charset="0"/>
            </a:endParaRPr>
          </a:p>
          <a:p>
            <a:pPr algn="r"/>
            <a:r>
              <a:rPr lang="es-AR" sz="900" dirty="0">
                <a:latin typeface="Verdana" pitchFamily="34" charset="0"/>
              </a:rPr>
              <a:t>(*) Fuente: información de la SSN a Junio de </a:t>
            </a:r>
            <a:r>
              <a:rPr lang="es-AR" sz="900" dirty="0" smtClean="0">
                <a:latin typeface="Verdana" pitchFamily="34" charset="0"/>
              </a:rPr>
              <a:t>2012</a:t>
            </a:r>
            <a:endParaRPr lang="es-ES" sz="900" dirty="0">
              <a:latin typeface="Verdana" pitchFamily="34" charset="0"/>
            </a:endParaRPr>
          </a:p>
        </p:txBody>
      </p:sp>
      <p:sp>
        <p:nvSpPr>
          <p:cNvPr id="12292" name="Text Box 19"/>
          <p:cNvSpPr txBox="1">
            <a:spLocks noChangeArrowheads="1"/>
          </p:cNvSpPr>
          <p:nvPr/>
        </p:nvSpPr>
        <p:spPr bwMode="auto">
          <a:xfrm>
            <a:off x="711200" y="3095960"/>
            <a:ext cx="79502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800" b="1" dirty="0">
                <a:solidFill>
                  <a:srgbClr val="CC0000"/>
                </a:solidFill>
                <a:latin typeface="Verdana" pitchFamily="34" charset="0"/>
              </a:rPr>
              <a:t>Compañías Adheridas:</a:t>
            </a:r>
            <a:endParaRPr lang="es-ES" sz="1800" b="1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6" name="5 Imagen" descr="Soc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884" y="3712627"/>
            <a:ext cx="8302745" cy="25079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2100" y="855663"/>
            <a:ext cx="8585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8100000" algn="ctr" rotWithShape="0">
              <a:schemeClr val="folHlink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dirty="0">
                <a:solidFill>
                  <a:srgbClr val="CC0000"/>
                </a:solidFill>
                <a:latin typeface="Verdana" pitchFamily="34" charset="0"/>
              </a:rPr>
              <a:t>Comparación Sistema Tradicional vs. Sistema </a:t>
            </a:r>
            <a:r>
              <a:rPr lang="es-ES" sz="2000" dirty="0" smtClean="0">
                <a:solidFill>
                  <a:srgbClr val="CC0000"/>
                </a:solidFill>
                <a:latin typeface="Verdana" pitchFamily="34" charset="0"/>
              </a:rPr>
              <a:t>CLEAS</a:t>
            </a:r>
            <a:endParaRPr lang="es-ES" sz="2000" dirty="0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5" name="4 Imagen" descr="Sistema tradicional vs. CL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697" y="1664045"/>
            <a:ext cx="8455278" cy="456693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812800" y="927100"/>
            <a:ext cx="795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800" b="1" dirty="0">
                <a:solidFill>
                  <a:srgbClr val="CC0000"/>
                </a:solidFill>
                <a:latin typeface="Verdana" pitchFamily="34" charset="0"/>
              </a:rPr>
              <a:t>Promedio de Aceptación de Responsabilidad por Trimestre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388" y="5989770"/>
            <a:ext cx="63759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>
                <a:latin typeface="Trebuchet MS" pitchFamily="34" charset="0"/>
              </a:rPr>
              <a:t>Nota: </a:t>
            </a:r>
            <a:r>
              <a:rPr lang="es-MX" sz="1000" dirty="0" smtClean="0">
                <a:latin typeface="Trebuchet MS" pitchFamily="34" charset="0"/>
              </a:rPr>
              <a:t>    - Agrupado </a:t>
            </a:r>
            <a:r>
              <a:rPr lang="es-MX" sz="1000" dirty="0">
                <a:latin typeface="Trebuchet MS" pitchFamily="34" charset="0"/>
              </a:rPr>
              <a:t>por Fecha de </a:t>
            </a:r>
            <a:r>
              <a:rPr lang="es-MX" sz="1000" dirty="0" smtClean="0">
                <a:latin typeface="Trebuchet MS" pitchFamily="34" charset="0"/>
              </a:rPr>
              <a:t>Ingreso.</a:t>
            </a:r>
          </a:p>
        </p:txBody>
      </p:sp>
      <p:pic>
        <p:nvPicPr>
          <p:cNvPr id="4" name="3 Imagen" descr="evo dias y cantidad.png"/>
          <p:cNvPicPr>
            <a:picLocks noChangeAspect="1"/>
          </p:cNvPicPr>
          <p:nvPr/>
        </p:nvPicPr>
        <p:blipFill>
          <a:blip r:embed="rId2" cstate="print"/>
          <a:srcRect l="1255" t="13278" r="788" b="4127"/>
          <a:stretch>
            <a:fillRect/>
          </a:stretch>
        </p:blipFill>
        <p:spPr>
          <a:xfrm>
            <a:off x="300447" y="1362453"/>
            <a:ext cx="8516982" cy="437214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673100" y="1090613"/>
            <a:ext cx="803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000" b="1">
                <a:solidFill>
                  <a:srgbClr val="CC0000"/>
                </a:solidFill>
                <a:latin typeface="Verdana" pitchFamily="34" charset="0"/>
              </a:rPr>
              <a:t>Evolución del tiempo en determinar la responsabilidad</a:t>
            </a:r>
            <a:endParaRPr lang="es-ES" sz="2000" b="1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6" name="5 Imagen" descr="aceptación en el dí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650" y="5329237"/>
            <a:ext cx="5600700" cy="1076325"/>
          </a:xfrm>
          <a:prstGeom prst="rect">
            <a:avLst/>
          </a:prstGeom>
        </p:spPr>
      </p:pic>
      <p:pic>
        <p:nvPicPr>
          <p:cNvPr id="4" name="3 Imagen" descr="Gráfico 2.jpg"/>
          <p:cNvPicPr>
            <a:picLocks noChangeAspect="1"/>
          </p:cNvPicPr>
          <p:nvPr/>
        </p:nvPicPr>
        <p:blipFill>
          <a:blip r:embed="rId3" cstate="print"/>
          <a:srcRect t="14123" b="6903"/>
          <a:stretch>
            <a:fillRect/>
          </a:stretch>
        </p:blipFill>
        <p:spPr>
          <a:xfrm>
            <a:off x="1198243" y="1515291"/>
            <a:ext cx="6339026" cy="38416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ierres.JPG"/>
          <p:cNvPicPr>
            <a:picLocks noChangeAspect="1"/>
          </p:cNvPicPr>
          <p:nvPr/>
        </p:nvPicPr>
        <p:blipFill>
          <a:blip r:embed="rId2" cstate="print"/>
          <a:srcRect l="8142" t="9629" r="7640" b="5339"/>
          <a:stretch>
            <a:fillRect/>
          </a:stretch>
        </p:blipFill>
        <p:spPr>
          <a:xfrm>
            <a:off x="319314" y="798286"/>
            <a:ext cx="8403771" cy="569481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492500" y="42926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/>
          </a:p>
        </p:txBody>
      </p:sp>
      <p:pic>
        <p:nvPicPr>
          <p:cNvPr id="18" name="17 Imagen" descr="titulo Tramitaciones vigentes cerrada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025" y="954087"/>
            <a:ext cx="8515350" cy="809625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 bwMode="auto">
          <a:xfrm>
            <a:off x="4381500" y="3975100"/>
            <a:ext cx="901700" cy="0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10 Imagen" descr="Vigentes cerrados.png"/>
          <p:cNvPicPr>
            <a:picLocks noChangeAspect="1"/>
          </p:cNvPicPr>
          <p:nvPr/>
        </p:nvPicPr>
        <p:blipFill>
          <a:blip r:embed="rId4" cstate="print"/>
          <a:srcRect l="8058" r="32056"/>
          <a:stretch>
            <a:fillRect/>
          </a:stretch>
        </p:blipFill>
        <p:spPr>
          <a:xfrm>
            <a:off x="254000" y="1765300"/>
            <a:ext cx="4152900" cy="4547586"/>
          </a:xfrm>
          <a:prstGeom prst="rect">
            <a:avLst/>
          </a:prstGeom>
        </p:spPr>
      </p:pic>
      <p:pic>
        <p:nvPicPr>
          <p:cNvPr id="14" name="13 Imagen" descr="Vigentes.png"/>
          <p:cNvPicPr>
            <a:picLocks noChangeAspect="1"/>
          </p:cNvPicPr>
          <p:nvPr/>
        </p:nvPicPr>
        <p:blipFill>
          <a:blip r:embed="rId5" cstate="print"/>
          <a:srcRect l="21805" t="4041" r="14306"/>
          <a:stretch>
            <a:fillRect/>
          </a:stretch>
        </p:blipFill>
        <p:spPr>
          <a:xfrm>
            <a:off x="5264803" y="2374900"/>
            <a:ext cx="3688696" cy="363318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00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5111</TotalTime>
  <Words>577</Words>
  <Application>Microsoft Office PowerPoint</Application>
  <PresentationFormat>Presentación en pantalla (4:3)</PresentationFormat>
  <Paragraphs>94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  <vt:variant>
        <vt:lpstr>Presentaciones personalizadas</vt:lpstr>
      </vt:variant>
      <vt:variant>
        <vt:i4>2</vt:i4>
      </vt:variant>
    </vt:vector>
  </HeadingPairs>
  <TitlesOfParts>
    <vt:vector size="24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Denuncia</vt:lpstr>
      <vt:lpstr>Ejemplo</vt:lpstr>
    </vt:vector>
  </TitlesOfParts>
  <Company>CESVI Argentina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Maria Sosa</dc:creator>
  <cp:lastModifiedBy>Raul</cp:lastModifiedBy>
  <cp:revision>482</cp:revision>
  <dcterms:created xsi:type="dcterms:W3CDTF">2005-09-02T15:13:54Z</dcterms:created>
  <dcterms:modified xsi:type="dcterms:W3CDTF">2013-08-28T23:21:31Z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