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61" r:id="rId4"/>
    <p:sldId id="285" r:id="rId5"/>
    <p:sldId id="288" r:id="rId6"/>
    <p:sldId id="289" r:id="rId7"/>
    <p:sldId id="258" r:id="rId8"/>
    <p:sldId id="296" r:id="rId9"/>
    <p:sldId id="297" r:id="rId10"/>
    <p:sldId id="290" r:id="rId11"/>
    <p:sldId id="291" r:id="rId12"/>
    <p:sldId id="286" r:id="rId13"/>
    <p:sldId id="287" r:id="rId14"/>
    <p:sldId id="292" r:id="rId15"/>
    <p:sldId id="293" r:id="rId16"/>
    <p:sldId id="294" r:id="rId17"/>
    <p:sldId id="295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653" autoAdjust="0"/>
  </p:normalViewPr>
  <p:slideViewPr>
    <p:cSldViewPr>
      <p:cViewPr>
        <p:scale>
          <a:sx n="62" d="100"/>
          <a:sy n="62" d="100"/>
        </p:scale>
        <p:origin x="-15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ascuzzo\Mis%20documentos\CESVI%202013\EXPOESTRATEGAS\PUGLIESE%20%20BANDA%20(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ascuzzo\Mis%20documentos\CESVI%202013\EXPOESTRATEGAS\PUGLIESE%20%20BANDA%20(2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ascuzzo\Mis%20documentos\CESVI%202013\EXPOESTRATEGAS\PUGLIESE%20%20BANDA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1"/>
  <c:chart>
    <c:plotArea>
      <c:layout/>
      <c:pieChart>
        <c:varyColors val="1"/>
        <c:ser>
          <c:idx val="0"/>
          <c:order val="0"/>
          <c:val>
            <c:numRef>
              <c:f>'Adrian Pugliese y otros '!$Q$10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1"/>
          <c:order val="1"/>
          <c:val>
            <c:numRef>
              <c:f>'Adrian Pugliese y otros '!$Q$10:$Q$13</c:f>
              <c:numCache>
                <c:formatCode>General</c:formatCode>
                <c:ptCount val="2"/>
                <c:pt idx="0">
                  <c:v>31</c:v>
                </c:pt>
                <c:pt idx="1">
                  <c:v>14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1"/>
  <c:chart>
    <c:plotArea>
      <c:layout/>
      <c:pieChart>
        <c:varyColors val="1"/>
        <c:ser>
          <c:idx val="0"/>
          <c:order val="0"/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val>
            <c:numRef>
              <c:f>'Adrian Pugliese y otros '!$Q$10:$Q$11</c:f>
              <c:numCache>
                <c:formatCode>General</c:formatCode>
                <c:ptCount val="2"/>
                <c:pt idx="0">
                  <c:v>31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val>
            <c:numRef>
              <c:f>'Adrian Pugliese y otros '!$Q$10:$Q$13</c:f>
              <c:numCache>
                <c:formatCode>General</c:formatCode>
                <c:ptCount val="2"/>
                <c:pt idx="0">
                  <c:v>31</c:v>
                </c:pt>
                <c:pt idx="1">
                  <c:v>14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1"/>
  <c:chart>
    <c:plotArea>
      <c:layout/>
      <c:pieChart>
        <c:varyColors val="1"/>
        <c:ser>
          <c:idx val="0"/>
          <c:order val="0"/>
          <c:dPt>
            <c:idx val="1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val>
            <c:numRef>
              <c:f>'Adrian Pugliese y otros '!$Q$10:$Q$17</c:f>
              <c:numCache>
                <c:formatCode>General</c:formatCode>
                <c:ptCount val="3"/>
                <c:pt idx="0">
                  <c:v>31</c:v>
                </c:pt>
                <c:pt idx="1">
                  <c:v>14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val>
            <c:numRef>
              <c:f>'Adrian Pugliese y otros '!$Q$10:$Q$13</c:f>
              <c:numCache>
                <c:formatCode>General</c:formatCode>
                <c:ptCount val="2"/>
                <c:pt idx="0">
                  <c:v>31</c:v>
                </c:pt>
                <c:pt idx="1">
                  <c:v>14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80BF8-85C6-46A2-B9BE-8C27DA2ACB52}" type="datetimeFigureOut">
              <a:rPr lang="es-AR" smtClean="0"/>
              <a:pPr/>
              <a:t>28/08/2013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99315-076F-43A7-9EA2-C526A638C9E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10</a:t>
            </a:fld>
            <a:endParaRPr 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11</a:t>
            </a:fld>
            <a:endParaRPr lang="es-A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12</a:t>
            </a:fld>
            <a:endParaRPr lang="es-A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13</a:t>
            </a:fld>
            <a:endParaRPr lang="es-A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14</a:t>
            </a:fld>
            <a:endParaRPr lang="es-A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15</a:t>
            </a:fld>
            <a:endParaRPr lang="es-A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16</a:t>
            </a:fld>
            <a:endParaRPr lang="es-A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17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5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6</a:t>
            </a:fld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7</a:t>
            </a:fld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8</a:t>
            </a:fld>
            <a:endParaRPr 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9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91264" cy="580926"/>
          </a:xfrm>
        </p:spPr>
        <p:txBody>
          <a:bodyPr>
            <a:noAutofit/>
          </a:bodyPr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A847CFC-816F-41D0-AAC0-9BF4FEBC753E}" type="datetimeFigureOut">
              <a:rPr lang="es-ES" smtClean="0"/>
              <a:pPr/>
              <a:t>28/08/2013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23.jpeg"/><Relationship Id="rId4" Type="http://schemas.openxmlformats.org/officeDocument/2006/relationships/image" Target="../media/image31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3.jpeg"/><Relationship Id="rId4" Type="http://schemas.openxmlformats.org/officeDocument/2006/relationships/image" Target="../media/image35.jpe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1.jpeg"/><Relationship Id="rId4" Type="http://schemas.openxmlformats.org/officeDocument/2006/relationships/image" Target="../media/image36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34.jpeg"/><Relationship Id="rId3" Type="http://schemas.openxmlformats.org/officeDocument/2006/relationships/image" Target="../media/image42.png"/><Relationship Id="rId7" Type="http://schemas.openxmlformats.org/officeDocument/2006/relationships/image" Target="../media/image33.jpe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8.png"/><Relationship Id="rId5" Type="http://schemas.openxmlformats.org/officeDocument/2006/relationships/image" Target="../media/image43.png"/><Relationship Id="rId10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44.jpeg"/><Relationship Id="rId1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7.png"/><Relationship Id="rId5" Type="http://schemas.openxmlformats.org/officeDocument/2006/relationships/image" Target="../media/image45.png"/><Relationship Id="rId10" Type="http://schemas.openxmlformats.org/officeDocument/2006/relationships/image" Target="../media/image12.gif"/><Relationship Id="rId4" Type="http://schemas.openxmlformats.org/officeDocument/2006/relationships/image" Target="../media/image38.pn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9.pn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7.jpeg"/><Relationship Id="rId5" Type="http://schemas.openxmlformats.org/officeDocument/2006/relationships/image" Target="../media/image14.png"/><Relationship Id="rId15" Type="http://schemas.openxmlformats.org/officeDocument/2006/relationships/image" Target="../media/image17.png"/><Relationship Id="rId10" Type="http://schemas.openxmlformats.org/officeDocument/2006/relationships/image" Target="../media/image26.jpe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115616" y="1279622"/>
            <a:ext cx="4818383" cy="2324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2000" b="1" dirty="0" err="1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Expoestrategas</a:t>
            </a:r>
            <a:r>
              <a:rPr lang="es-ES_tradnl" sz="20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2013</a:t>
            </a:r>
          </a:p>
        </p:txBody>
      </p:sp>
      <p:pic>
        <p:nvPicPr>
          <p:cNvPr id="7" name="20 Imagen" descr="logo-CESV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276872"/>
            <a:ext cx="2957512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ESVI AEREA_01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836712"/>
            <a:ext cx="4283968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611560" y="4725144"/>
            <a:ext cx="8291264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Iniciativa Cultura Antifraude. Los casos más exitosos de detección de fraudes en el mercado asegurador.</a:t>
            </a:r>
            <a:endParaRPr lang="es-AR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1560" y="1916832"/>
            <a:ext cx="936104" cy="1058634"/>
            <a:chOff x="3275856" y="1412776"/>
            <a:chExt cx="936104" cy="105863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7864" y="1412776"/>
              <a:ext cx="676103" cy="1018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CuadroTexto"/>
            <p:cNvSpPr txBox="1"/>
            <p:nvPr/>
          </p:nvSpPr>
          <p:spPr>
            <a:xfrm>
              <a:off x="3275856" y="2132856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Rubén</a:t>
              </a:r>
              <a:endParaRPr lang="es-ES" sz="1600" dirty="0">
                <a:latin typeface="Verdana" pitchFamily="34" charset="0"/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2267744" y="1700808"/>
            <a:ext cx="2232248" cy="1584176"/>
            <a:chOff x="2051720" y="1988840"/>
            <a:chExt cx="2232248" cy="1584176"/>
          </a:xfrm>
        </p:grpSpPr>
        <p:pic>
          <p:nvPicPr>
            <p:cNvPr id="49154" name="Picture 2" descr="http://gruposcoutnutrancarehue.cl/wp-content/uploads/2010/08/bob-y-sus-amigos-intr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744" y="2348880"/>
              <a:ext cx="1477920" cy="1224136"/>
            </a:xfrm>
            <a:prstGeom prst="rect">
              <a:avLst/>
            </a:prstGeom>
            <a:noFill/>
          </p:spPr>
        </p:pic>
        <p:sp>
          <p:nvSpPr>
            <p:cNvPr id="9" name="8 CuadroTexto"/>
            <p:cNvSpPr txBox="1"/>
            <p:nvPr/>
          </p:nvSpPr>
          <p:spPr>
            <a:xfrm>
              <a:off x="2051720" y="1988840"/>
              <a:ext cx="223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Actividad Declarada</a:t>
              </a:r>
              <a:endParaRPr lang="es-ES" sz="1600" dirty="0">
                <a:latin typeface="Verdana" pitchFamily="34" charset="0"/>
              </a:endParaRPr>
            </a:p>
          </p:txBody>
        </p:sp>
      </p:grpSp>
      <p:cxnSp>
        <p:nvCxnSpPr>
          <p:cNvPr id="12" name="11 Conector curvado"/>
          <p:cNvCxnSpPr>
            <a:stCxn id="6" idx="3"/>
            <a:endCxn id="49154" idx="1"/>
          </p:cNvCxnSpPr>
          <p:nvPr/>
        </p:nvCxnSpPr>
        <p:spPr>
          <a:xfrm>
            <a:off x="1359671" y="2426134"/>
            <a:ext cx="1124097" cy="24678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curvado"/>
          <p:cNvCxnSpPr>
            <a:stCxn id="49154" idx="3"/>
            <a:endCxn id="13" idx="1"/>
          </p:cNvCxnSpPr>
          <p:nvPr/>
        </p:nvCxnSpPr>
        <p:spPr>
          <a:xfrm flipV="1">
            <a:off x="3961688" y="2645913"/>
            <a:ext cx="1258384" cy="2700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32 Grupo"/>
          <p:cNvGrpSpPr/>
          <p:nvPr/>
        </p:nvGrpSpPr>
        <p:grpSpPr>
          <a:xfrm>
            <a:off x="4932040" y="1772816"/>
            <a:ext cx="1800200" cy="1458162"/>
            <a:chOff x="4932040" y="1772816"/>
            <a:chExt cx="1800200" cy="1458162"/>
          </a:xfrm>
        </p:grpSpPr>
        <p:pic>
          <p:nvPicPr>
            <p:cNvPr id="13" name="12 Imagen" descr="Delincuente.jpg"/>
            <p:cNvPicPr>
              <a:picLocks noChangeAspect="1"/>
            </p:cNvPicPr>
            <p:nvPr/>
          </p:nvPicPr>
          <p:blipFill>
            <a:blip r:embed="rId5" cstate="print"/>
            <a:srcRect l="37553" t="49874" r="35135" b="23876"/>
            <a:stretch>
              <a:fillRect/>
            </a:stretch>
          </p:blipFill>
          <p:spPr>
            <a:xfrm>
              <a:off x="5220072" y="2060848"/>
              <a:ext cx="936104" cy="1170130"/>
            </a:xfrm>
            <a:prstGeom prst="rect">
              <a:avLst/>
            </a:prstGeom>
          </p:spPr>
        </p:pic>
        <p:sp>
          <p:nvSpPr>
            <p:cNvPr id="18" name="17 CuadroTexto"/>
            <p:cNvSpPr txBox="1"/>
            <p:nvPr/>
          </p:nvSpPr>
          <p:spPr>
            <a:xfrm>
              <a:off x="4932040" y="1772816"/>
              <a:ext cx="18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Actividad Real</a:t>
              </a:r>
              <a:endParaRPr lang="es-ES" sz="1600" dirty="0">
                <a:latin typeface="Verdana" pitchFamily="34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83568" y="4365104"/>
            <a:ext cx="936104" cy="1058634"/>
            <a:chOff x="3275856" y="1412776"/>
            <a:chExt cx="936104" cy="1058634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7864" y="1412776"/>
              <a:ext cx="676103" cy="1018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20 CuadroTexto"/>
            <p:cNvSpPr txBox="1"/>
            <p:nvPr/>
          </p:nvSpPr>
          <p:spPr>
            <a:xfrm>
              <a:off x="3275856" y="2132856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Rubén</a:t>
              </a:r>
              <a:endParaRPr lang="es-ES" sz="1600" dirty="0">
                <a:latin typeface="Verdana" pitchFamily="34" charset="0"/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2267744" y="4509120"/>
            <a:ext cx="864096" cy="842610"/>
            <a:chOff x="4644008" y="1484784"/>
            <a:chExt cx="936104" cy="842610"/>
          </a:xfrm>
        </p:grpSpPr>
        <p:pic>
          <p:nvPicPr>
            <p:cNvPr id="23" name="Picture 6" descr="http://www.soporteinformatico.verti.com/img/icono-asistencia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88024" y="1484784"/>
              <a:ext cx="720080" cy="594849"/>
            </a:xfrm>
            <a:prstGeom prst="rect">
              <a:avLst/>
            </a:prstGeom>
            <a:noFill/>
          </p:spPr>
        </p:pic>
        <p:sp>
          <p:nvSpPr>
            <p:cNvPr id="24" name="23 CuadroTexto"/>
            <p:cNvSpPr txBox="1"/>
            <p:nvPr/>
          </p:nvSpPr>
          <p:spPr>
            <a:xfrm>
              <a:off x="4644008" y="1988840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CIA K</a:t>
              </a:r>
              <a:endParaRPr lang="es-ES" sz="1600" dirty="0">
                <a:latin typeface="Verdana" pitchFamily="34" charset="0"/>
              </a:endParaRPr>
            </a:p>
          </p:txBody>
        </p:sp>
      </p:grpSp>
      <p:cxnSp>
        <p:nvCxnSpPr>
          <p:cNvPr id="32" name="31 Conector curvado"/>
          <p:cNvCxnSpPr>
            <a:stCxn id="20" idx="3"/>
            <a:endCxn id="23" idx="1"/>
          </p:cNvCxnSpPr>
          <p:nvPr/>
        </p:nvCxnSpPr>
        <p:spPr>
          <a:xfrm flipV="1">
            <a:off x="1431679" y="4806545"/>
            <a:ext cx="969003" cy="6786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39 Grupo"/>
          <p:cNvGrpSpPr/>
          <p:nvPr/>
        </p:nvGrpSpPr>
        <p:grpSpPr>
          <a:xfrm>
            <a:off x="3065371" y="3501008"/>
            <a:ext cx="5251045" cy="1305537"/>
            <a:chOff x="3065371" y="3501008"/>
            <a:chExt cx="5251045" cy="1305537"/>
          </a:xfrm>
        </p:grpSpPr>
        <p:grpSp>
          <p:nvGrpSpPr>
            <p:cNvPr id="47" name="46 Grupo"/>
            <p:cNvGrpSpPr/>
            <p:nvPr/>
          </p:nvGrpSpPr>
          <p:grpSpPr>
            <a:xfrm>
              <a:off x="5724128" y="3501008"/>
              <a:ext cx="2592288" cy="728791"/>
              <a:chOff x="5508104" y="3645024"/>
              <a:chExt cx="2592288" cy="728791"/>
            </a:xfrm>
          </p:grpSpPr>
          <p:pic>
            <p:nvPicPr>
              <p:cNvPr id="28" name="Picture 18" descr="http://t2.gstatic.com/images?q=tbn:ANd9GcRfwLEpxJAwBJiZ95ej0SqhLSejm04x4CyPzOGUfrjy-zgY_qzO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508104" y="3645024"/>
                <a:ext cx="632842" cy="632843"/>
              </a:xfrm>
              <a:prstGeom prst="rect">
                <a:avLst/>
              </a:prstGeom>
              <a:noFill/>
            </p:spPr>
          </p:pic>
          <p:sp>
            <p:nvSpPr>
              <p:cNvPr id="29" name="28 CuadroTexto"/>
              <p:cNvSpPr txBox="1"/>
              <p:nvPr/>
            </p:nvSpPr>
            <p:spPr>
              <a:xfrm>
                <a:off x="6300192" y="3789040"/>
                <a:ext cx="1800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 smtClean="0">
                    <a:latin typeface="Verdana" pitchFamily="34" charset="0"/>
                  </a:rPr>
                  <a:t>Sin Cobertura</a:t>
                </a:r>
              </a:p>
              <a:p>
                <a:r>
                  <a:rPr lang="es-MX" sz="1600" dirty="0" smtClean="0">
                    <a:latin typeface="Verdana" pitchFamily="34" charset="0"/>
                  </a:rPr>
                  <a:t>$33.000</a:t>
                </a:r>
                <a:endParaRPr lang="es-ES" sz="1600" dirty="0">
                  <a:latin typeface="Verdana" pitchFamily="34" charset="0"/>
                </a:endParaRPr>
              </a:p>
            </p:txBody>
          </p:sp>
        </p:grpSp>
        <p:cxnSp>
          <p:nvCxnSpPr>
            <p:cNvPr id="36" name="35 Conector curvado"/>
            <p:cNvCxnSpPr>
              <a:stCxn id="23" idx="3"/>
              <a:endCxn id="26" idx="1"/>
            </p:cNvCxnSpPr>
            <p:nvPr/>
          </p:nvCxnSpPr>
          <p:spPr>
            <a:xfrm flipV="1">
              <a:off x="3065371" y="4030340"/>
              <a:ext cx="570525" cy="77620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curvado"/>
            <p:cNvCxnSpPr>
              <a:stCxn id="26" idx="3"/>
              <a:endCxn id="28" idx="1"/>
            </p:cNvCxnSpPr>
            <p:nvPr/>
          </p:nvCxnSpPr>
          <p:spPr>
            <a:xfrm flipV="1">
              <a:off x="4474096" y="3817430"/>
              <a:ext cx="1250032" cy="21291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37 Grupo"/>
            <p:cNvGrpSpPr/>
            <p:nvPr/>
          </p:nvGrpSpPr>
          <p:grpSpPr>
            <a:xfrm>
              <a:off x="3635896" y="3501008"/>
              <a:ext cx="864096" cy="770632"/>
              <a:chOff x="3635896" y="3501008"/>
              <a:chExt cx="864096" cy="770632"/>
            </a:xfrm>
          </p:grpSpPr>
          <p:pic>
            <p:nvPicPr>
              <p:cNvPr id="26" name="Picture 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635896" y="3789040"/>
                <a:ext cx="838200" cy="482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33 Imagen" descr="Robado.jp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23928" y="3501008"/>
                <a:ext cx="576064" cy="576064"/>
              </a:xfrm>
              <a:prstGeom prst="rect">
                <a:avLst/>
              </a:prstGeom>
            </p:spPr>
          </p:pic>
        </p:grpSp>
      </p:grpSp>
      <p:grpSp>
        <p:nvGrpSpPr>
          <p:cNvPr id="42" name="41 Grupo"/>
          <p:cNvGrpSpPr/>
          <p:nvPr/>
        </p:nvGrpSpPr>
        <p:grpSpPr>
          <a:xfrm>
            <a:off x="3065371" y="4797152"/>
            <a:ext cx="5395061" cy="1073602"/>
            <a:chOff x="3065371" y="4797152"/>
            <a:chExt cx="5395061" cy="1073602"/>
          </a:xfrm>
        </p:grpSpPr>
        <p:grpSp>
          <p:nvGrpSpPr>
            <p:cNvPr id="48" name="47 Grupo"/>
            <p:cNvGrpSpPr/>
            <p:nvPr/>
          </p:nvGrpSpPr>
          <p:grpSpPr>
            <a:xfrm>
              <a:off x="5595342" y="5157192"/>
              <a:ext cx="2865090" cy="713562"/>
              <a:chOff x="5523334" y="4956397"/>
              <a:chExt cx="2865090" cy="713562"/>
            </a:xfrm>
          </p:grpSpPr>
          <p:pic>
            <p:nvPicPr>
              <p:cNvPr id="30" name="Picture 18" descr="http://t2.gstatic.com/images?q=tbn:ANd9GcRfwLEpxJAwBJiZ95ej0SqhLSejm04x4CyPzOGUfrjy-zgY_qzO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523334" y="4956397"/>
                <a:ext cx="632842" cy="632843"/>
              </a:xfrm>
              <a:prstGeom prst="rect">
                <a:avLst/>
              </a:prstGeom>
              <a:noFill/>
            </p:spPr>
          </p:pic>
          <p:sp>
            <p:nvSpPr>
              <p:cNvPr id="31" name="30 CuadroTexto"/>
              <p:cNvSpPr txBox="1"/>
              <p:nvPr/>
            </p:nvSpPr>
            <p:spPr>
              <a:xfrm>
                <a:off x="6300192" y="5085184"/>
                <a:ext cx="20882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 smtClean="0">
                    <a:latin typeface="Verdana" pitchFamily="34" charset="0"/>
                  </a:rPr>
                  <a:t>Facturas Apócrifas</a:t>
                </a:r>
              </a:p>
              <a:p>
                <a:r>
                  <a:rPr lang="es-MX" sz="1600" dirty="0" smtClean="0">
                    <a:latin typeface="Verdana" pitchFamily="34" charset="0"/>
                  </a:rPr>
                  <a:t>$25.000</a:t>
                </a:r>
                <a:endParaRPr lang="es-ES" sz="1600" dirty="0">
                  <a:latin typeface="Verdana" pitchFamily="34" charset="0"/>
                </a:endParaRPr>
              </a:p>
            </p:txBody>
          </p:sp>
        </p:grpSp>
        <p:cxnSp>
          <p:nvCxnSpPr>
            <p:cNvPr id="35" name="34 Conector curvado"/>
            <p:cNvCxnSpPr>
              <a:stCxn id="23" idx="3"/>
              <a:endCxn id="27" idx="1"/>
            </p:cNvCxnSpPr>
            <p:nvPr/>
          </p:nvCxnSpPr>
          <p:spPr>
            <a:xfrm>
              <a:off x="3065371" y="4806545"/>
              <a:ext cx="570525" cy="44793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curvado"/>
            <p:cNvCxnSpPr>
              <a:stCxn id="27" idx="3"/>
              <a:endCxn id="30" idx="1"/>
            </p:cNvCxnSpPr>
            <p:nvPr/>
          </p:nvCxnSpPr>
          <p:spPr>
            <a:xfrm>
              <a:off x="4474096" y="5254476"/>
              <a:ext cx="1121246" cy="21913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38 Grupo"/>
            <p:cNvGrpSpPr/>
            <p:nvPr/>
          </p:nvGrpSpPr>
          <p:grpSpPr>
            <a:xfrm>
              <a:off x="3635896" y="4797152"/>
              <a:ext cx="864096" cy="698624"/>
              <a:chOff x="3635896" y="4797152"/>
              <a:chExt cx="864096" cy="698624"/>
            </a:xfrm>
          </p:grpSpPr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635896" y="5013176"/>
                <a:ext cx="838200" cy="482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36 Imagen" descr="Robado.jp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23928" y="4797152"/>
                <a:ext cx="576064" cy="576064"/>
              </a:xfrm>
              <a:prstGeom prst="rect">
                <a:avLst/>
              </a:prstGeom>
            </p:spPr>
          </p:pic>
        </p:grpSp>
      </p:grpSp>
      <p:sp>
        <p:nvSpPr>
          <p:cNvPr id="45" name="1 Título"/>
          <p:cNvSpPr>
            <a:spLocks noGrp="1"/>
          </p:cNvSpPr>
          <p:nvPr>
            <p:ph type="title"/>
          </p:nvPr>
        </p:nvSpPr>
        <p:spPr>
          <a:xfrm>
            <a:off x="144016" y="764704"/>
            <a:ext cx="8820472" cy="864096"/>
          </a:xfrm>
        </p:spPr>
        <p:txBody>
          <a:bodyPr/>
          <a:lstStyle/>
          <a:p>
            <a:r>
              <a:rPr lang="es-AR" sz="2400" dirty="0" smtClean="0"/>
              <a:t>Ganador de la presentación conjunta: “Una familia muy normal” QBE La Buenos Aires- </a:t>
            </a:r>
            <a:r>
              <a:rPr lang="es-AR" sz="2400" dirty="0" err="1" smtClean="0"/>
              <a:t>Zurich</a:t>
            </a: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1560" y="2204864"/>
            <a:ext cx="1008112" cy="1058634"/>
            <a:chOff x="4572000" y="1340768"/>
            <a:chExt cx="1008112" cy="1058634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3" y="1340768"/>
              <a:ext cx="51305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CuadroTexto"/>
            <p:cNvSpPr txBox="1"/>
            <p:nvPr/>
          </p:nvSpPr>
          <p:spPr>
            <a:xfrm>
              <a:off x="4572000" y="2060848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Antonio</a:t>
              </a:r>
              <a:endParaRPr lang="es-ES" sz="1600" dirty="0">
                <a:latin typeface="Verdana" pitchFamily="34" charset="0"/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2411760" y="1916832"/>
            <a:ext cx="2226507" cy="1526282"/>
            <a:chOff x="1979712" y="1844824"/>
            <a:chExt cx="2226507" cy="1526282"/>
          </a:xfrm>
        </p:grpSpPr>
        <p:pic>
          <p:nvPicPr>
            <p:cNvPr id="50178" name="Picture 2" descr="http://www.infochiriqui.com/oscom/images/mecanicoIcon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776" y="2132856"/>
              <a:ext cx="1238250" cy="1238250"/>
            </a:xfrm>
            <a:prstGeom prst="rect">
              <a:avLst/>
            </a:prstGeom>
            <a:noFill/>
          </p:spPr>
        </p:pic>
        <p:sp>
          <p:nvSpPr>
            <p:cNvPr id="9" name="8 Rectángulo"/>
            <p:cNvSpPr/>
            <p:nvPr/>
          </p:nvSpPr>
          <p:spPr>
            <a:xfrm>
              <a:off x="1979712" y="1844824"/>
              <a:ext cx="22265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Actividad Declarada</a:t>
              </a:r>
              <a:endParaRPr lang="es-ES" sz="1600" dirty="0">
                <a:latin typeface="Verdana" pitchFamily="34" charset="0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5220072" y="1970838"/>
            <a:ext cx="1800200" cy="1458162"/>
            <a:chOff x="5220072" y="1970838"/>
            <a:chExt cx="1800200" cy="1458162"/>
          </a:xfrm>
        </p:grpSpPr>
        <p:pic>
          <p:nvPicPr>
            <p:cNvPr id="10" name="9 Imagen" descr="Delincuente.jpg"/>
            <p:cNvPicPr>
              <a:picLocks noChangeAspect="1"/>
            </p:cNvPicPr>
            <p:nvPr/>
          </p:nvPicPr>
          <p:blipFill>
            <a:blip r:embed="rId5" cstate="print"/>
            <a:srcRect l="37553" t="49874" r="35135" b="23876"/>
            <a:stretch>
              <a:fillRect/>
            </a:stretch>
          </p:blipFill>
          <p:spPr>
            <a:xfrm>
              <a:off x="5508104" y="2258870"/>
              <a:ext cx="936104" cy="1170130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5220072" y="1970838"/>
              <a:ext cx="18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Actividad Real</a:t>
              </a:r>
              <a:endParaRPr lang="es-ES" sz="1600" dirty="0">
                <a:latin typeface="Verdana" pitchFamily="34" charset="0"/>
              </a:endParaRPr>
            </a:p>
          </p:txBody>
        </p:sp>
      </p:grpSp>
      <p:cxnSp>
        <p:nvCxnSpPr>
          <p:cNvPr id="14" name="13 Conector curvado"/>
          <p:cNvCxnSpPr>
            <a:stCxn id="6" idx="3"/>
            <a:endCxn id="50178" idx="1"/>
          </p:cNvCxnSpPr>
          <p:nvPr/>
        </p:nvCxnSpPr>
        <p:spPr>
          <a:xfrm>
            <a:off x="1340640" y="2636912"/>
            <a:ext cx="1647184" cy="18707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curvado"/>
          <p:cNvCxnSpPr>
            <a:stCxn id="50178" idx="3"/>
            <a:endCxn id="10" idx="1"/>
          </p:cNvCxnSpPr>
          <p:nvPr/>
        </p:nvCxnSpPr>
        <p:spPr>
          <a:xfrm>
            <a:off x="4226074" y="2823989"/>
            <a:ext cx="1282030" cy="1994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19 Grupo"/>
          <p:cNvGrpSpPr/>
          <p:nvPr/>
        </p:nvGrpSpPr>
        <p:grpSpPr>
          <a:xfrm>
            <a:off x="611560" y="4437112"/>
            <a:ext cx="1008112" cy="1058634"/>
            <a:chOff x="4572000" y="1340768"/>
            <a:chExt cx="1008112" cy="1058634"/>
          </a:xfrm>
        </p:grpSpPr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3" y="1340768"/>
              <a:ext cx="51305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21 CuadroTexto"/>
            <p:cNvSpPr txBox="1"/>
            <p:nvPr/>
          </p:nvSpPr>
          <p:spPr>
            <a:xfrm>
              <a:off x="4572000" y="2060848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Antonio</a:t>
              </a:r>
              <a:endParaRPr lang="es-ES" sz="1600" dirty="0">
                <a:latin typeface="Verdana" pitchFamily="34" charset="0"/>
              </a:endParaRPr>
            </a:p>
          </p:txBody>
        </p:sp>
      </p:grpSp>
      <p:cxnSp>
        <p:nvCxnSpPr>
          <p:cNvPr id="23" name="22 Conector curvado"/>
          <p:cNvCxnSpPr>
            <a:stCxn id="21" idx="3"/>
            <a:endCxn id="27" idx="1"/>
          </p:cNvCxnSpPr>
          <p:nvPr/>
        </p:nvCxnSpPr>
        <p:spPr>
          <a:xfrm>
            <a:off x="1340640" y="4869160"/>
            <a:ext cx="916026" cy="8140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23 Imagen" descr="Robad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4509120"/>
            <a:ext cx="576064" cy="576064"/>
          </a:xfrm>
          <a:prstGeom prst="rect">
            <a:avLst/>
          </a:prstGeom>
        </p:spPr>
      </p:pic>
      <p:grpSp>
        <p:nvGrpSpPr>
          <p:cNvPr id="26" name="25 Grupo"/>
          <p:cNvGrpSpPr/>
          <p:nvPr/>
        </p:nvGrpSpPr>
        <p:grpSpPr>
          <a:xfrm>
            <a:off x="2123728" y="4653136"/>
            <a:ext cx="864096" cy="842610"/>
            <a:chOff x="4644008" y="1484784"/>
            <a:chExt cx="936104" cy="842610"/>
          </a:xfrm>
        </p:grpSpPr>
        <p:pic>
          <p:nvPicPr>
            <p:cNvPr id="27" name="Picture 6" descr="http://www.soporteinformatico.verti.com/img/icono-asistencia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88024" y="1484784"/>
              <a:ext cx="720080" cy="594849"/>
            </a:xfrm>
            <a:prstGeom prst="rect">
              <a:avLst/>
            </a:prstGeom>
            <a:noFill/>
          </p:spPr>
        </p:pic>
        <p:sp>
          <p:nvSpPr>
            <p:cNvPr id="28" name="27 CuadroTexto"/>
            <p:cNvSpPr txBox="1"/>
            <p:nvPr/>
          </p:nvSpPr>
          <p:spPr>
            <a:xfrm>
              <a:off x="4644008" y="1988840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CIA G</a:t>
              </a:r>
              <a:endParaRPr lang="es-ES" sz="1600" dirty="0">
                <a:latin typeface="Verdana" pitchFamily="34" charset="0"/>
              </a:endParaRPr>
            </a:p>
          </p:txBody>
        </p:sp>
      </p:grpSp>
      <p:pic>
        <p:nvPicPr>
          <p:cNvPr id="50179" name="Picture 3" descr="C:\Documents and Settings\pascuzzo\Mis documentos\CESVI 2013\EXPOESTRATEGAS\Delincuente.jpg"/>
          <p:cNvPicPr>
            <a:picLocks noChangeAspect="1" noChangeArrowheads="1"/>
          </p:cNvPicPr>
          <p:nvPr/>
        </p:nvPicPr>
        <p:blipFill>
          <a:blip r:embed="rId5" cstate="print"/>
          <a:srcRect l="68450" t="25914" r="832" b="50461"/>
          <a:stretch>
            <a:fillRect/>
          </a:stretch>
        </p:blipFill>
        <p:spPr bwMode="auto">
          <a:xfrm>
            <a:off x="4355976" y="4437112"/>
            <a:ext cx="648072" cy="648072"/>
          </a:xfrm>
          <a:prstGeom prst="rect">
            <a:avLst/>
          </a:prstGeom>
          <a:noFill/>
        </p:spPr>
      </p:pic>
      <p:grpSp>
        <p:nvGrpSpPr>
          <p:cNvPr id="53" name="52 Grupo"/>
          <p:cNvGrpSpPr/>
          <p:nvPr/>
        </p:nvGrpSpPr>
        <p:grpSpPr>
          <a:xfrm>
            <a:off x="5076056" y="3861048"/>
            <a:ext cx="3528392" cy="2016224"/>
            <a:chOff x="5076056" y="3861048"/>
            <a:chExt cx="3528392" cy="2016224"/>
          </a:xfrm>
        </p:grpSpPr>
        <p:sp>
          <p:nvSpPr>
            <p:cNvPr id="31" name="30 CuadroTexto"/>
            <p:cNvSpPr txBox="1"/>
            <p:nvPr/>
          </p:nvSpPr>
          <p:spPr>
            <a:xfrm>
              <a:off x="5076056" y="3861048"/>
              <a:ext cx="2664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Destrucción total previa</a:t>
              </a:r>
              <a:endParaRPr lang="es-ES" sz="1600" dirty="0">
                <a:latin typeface="Verdana" pitchFamily="34" charset="0"/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5076056" y="4293096"/>
              <a:ext cx="3528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Vendida a Comprador de restos</a:t>
              </a:r>
              <a:endParaRPr lang="es-ES" sz="1600" dirty="0">
                <a:latin typeface="Verdana" pitchFamily="34" charset="0"/>
              </a:endParaRPr>
            </a:p>
          </p:txBody>
        </p:sp>
        <p:grpSp>
          <p:nvGrpSpPr>
            <p:cNvPr id="33" name="32 Grupo"/>
            <p:cNvGrpSpPr/>
            <p:nvPr/>
          </p:nvGrpSpPr>
          <p:grpSpPr>
            <a:xfrm>
              <a:off x="5220072" y="4869162"/>
              <a:ext cx="1080120" cy="914617"/>
              <a:chOff x="4041758" y="1495943"/>
              <a:chExt cx="1276505" cy="1032499"/>
            </a:xfrm>
          </p:grpSpPr>
          <p:pic>
            <p:nvPicPr>
              <p:cNvPr id="3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355976" y="1495943"/>
                <a:ext cx="542354" cy="924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34 CuadroTexto"/>
              <p:cNvSpPr txBox="1"/>
              <p:nvPr/>
            </p:nvSpPr>
            <p:spPr>
              <a:xfrm>
                <a:off x="4041758" y="2146253"/>
                <a:ext cx="1276505" cy="382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 smtClean="0">
                    <a:latin typeface="Verdana" pitchFamily="34" charset="0"/>
                  </a:rPr>
                  <a:t>Susana</a:t>
                </a:r>
                <a:endParaRPr lang="es-ES" sz="1600" dirty="0">
                  <a:latin typeface="Verdana" pitchFamily="34" charset="0"/>
                </a:endParaRPr>
              </a:p>
            </p:txBody>
          </p:sp>
        </p:grpSp>
        <p:grpSp>
          <p:nvGrpSpPr>
            <p:cNvPr id="36" name="35 Grupo"/>
            <p:cNvGrpSpPr/>
            <p:nvPr/>
          </p:nvGrpSpPr>
          <p:grpSpPr>
            <a:xfrm>
              <a:off x="6228184" y="4725144"/>
              <a:ext cx="1008112" cy="1152128"/>
              <a:chOff x="1043608" y="1844824"/>
              <a:chExt cx="1008112" cy="1152128"/>
            </a:xfrm>
          </p:grpSpPr>
          <p:pic>
            <p:nvPicPr>
              <p:cNvPr id="37" name="Picture 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59632" y="1844824"/>
                <a:ext cx="5207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37 CuadroTexto"/>
              <p:cNvSpPr txBox="1"/>
              <p:nvPr/>
            </p:nvSpPr>
            <p:spPr>
              <a:xfrm>
                <a:off x="1043608" y="2658398"/>
                <a:ext cx="1008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 smtClean="0">
                    <a:latin typeface="Verdana" pitchFamily="34" charset="0"/>
                  </a:rPr>
                  <a:t>Gastón</a:t>
                </a:r>
                <a:endParaRPr lang="es-ES" sz="1600" dirty="0">
                  <a:latin typeface="Verdana" pitchFamily="34" charset="0"/>
                </a:endParaRPr>
              </a:p>
            </p:txBody>
          </p:sp>
        </p:grpSp>
        <p:grpSp>
          <p:nvGrpSpPr>
            <p:cNvPr id="39" name="38 Grupo"/>
            <p:cNvGrpSpPr/>
            <p:nvPr/>
          </p:nvGrpSpPr>
          <p:grpSpPr>
            <a:xfrm>
              <a:off x="7236296" y="4797152"/>
              <a:ext cx="1008112" cy="1058634"/>
              <a:chOff x="4572000" y="1340768"/>
              <a:chExt cx="1008112" cy="1058634"/>
            </a:xfrm>
          </p:grpSpPr>
          <p:pic>
            <p:nvPicPr>
              <p:cNvPr id="40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88023" y="1340768"/>
                <a:ext cx="513057" cy="864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40 CuadroTexto"/>
              <p:cNvSpPr txBox="1"/>
              <p:nvPr/>
            </p:nvSpPr>
            <p:spPr>
              <a:xfrm>
                <a:off x="4572000" y="2060848"/>
                <a:ext cx="1008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 smtClean="0">
                    <a:latin typeface="Verdana" pitchFamily="34" charset="0"/>
                  </a:rPr>
                  <a:t>Antonio</a:t>
                </a:r>
                <a:endParaRPr lang="es-ES" sz="1600" dirty="0">
                  <a:latin typeface="Verdana" pitchFamily="34" charset="0"/>
                </a:endParaRPr>
              </a:p>
            </p:txBody>
          </p:sp>
        </p:grpSp>
      </p:grpSp>
      <p:cxnSp>
        <p:nvCxnSpPr>
          <p:cNvPr id="42" name="41 Conector curvado"/>
          <p:cNvCxnSpPr>
            <a:stCxn id="27" idx="3"/>
            <a:endCxn id="24" idx="1"/>
          </p:cNvCxnSpPr>
          <p:nvPr/>
        </p:nvCxnSpPr>
        <p:spPr>
          <a:xfrm flipV="1">
            <a:off x="2921355" y="4797152"/>
            <a:ext cx="498517" cy="15340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curvado"/>
          <p:cNvCxnSpPr>
            <a:stCxn id="24" idx="3"/>
            <a:endCxn id="50179" idx="1"/>
          </p:cNvCxnSpPr>
          <p:nvPr/>
        </p:nvCxnSpPr>
        <p:spPr>
          <a:xfrm flipV="1">
            <a:off x="3995936" y="4761148"/>
            <a:ext cx="360040" cy="360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Abrir llave"/>
          <p:cNvSpPr/>
          <p:nvPr/>
        </p:nvSpPr>
        <p:spPr>
          <a:xfrm>
            <a:off x="4860032" y="3717032"/>
            <a:ext cx="288032" cy="22322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1 Título"/>
          <p:cNvSpPr>
            <a:spLocks noGrp="1"/>
          </p:cNvSpPr>
          <p:nvPr>
            <p:ph type="title"/>
          </p:nvPr>
        </p:nvSpPr>
        <p:spPr>
          <a:xfrm>
            <a:off x="144016" y="764704"/>
            <a:ext cx="8820472" cy="864096"/>
          </a:xfrm>
        </p:spPr>
        <p:txBody>
          <a:bodyPr/>
          <a:lstStyle/>
          <a:p>
            <a:r>
              <a:rPr lang="es-AR" sz="2400" dirty="0" smtClean="0"/>
              <a:t>Ganador de la presentación conjunta: “Una familia muy normal” QBE La Buenos Aires- </a:t>
            </a:r>
            <a:r>
              <a:rPr lang="es-AR" sz="2400" dirty="0" err="1" smtClean="0"/>
              <a:t>Zurich</a:t>
            </a: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3851920" y="1916832"/>
            <a:ext cx="936104" cy="1058634"/>
            <a:chOff x="3275856" y="1412776"/>
            <a:chExt cx="936104" cy="1058634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7864" y="1412776"/>
              <a:ext cx="676103" cy="1018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CuadroTexto"/>
            <p:cNvSpPr txBox="1"/>
            <p:nvPr/>
          </p:nvSpPr>
          <p:spPr>
            <a:xfrm>
              <a:off x="3275856" y="2132856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Rubén</a:t>
              </a:r>
              <a:endParaRPr lang="es-ES" sz="1600" dirty="0">
                <a:latin typeface="Verdana" pitchFamily="34" charset="0"/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5580112" y="1844824"/>
            <a:ext cx="936104" cy="975467"/>
            <a:chOff x="4211960" y="1495943"/>
            <a:chExt cx="936104" cy="975467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5976" y="1495943"/>
              <a:ext cx="542354" cy="924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CuadroTexto"/>
            <p:cNvSpPr txBox="1"/>
            <p:nvPr/>
          </p:nvSpPr>
          <p:spPr>
            <a:xfrm>
              <a:off x="4211960" y="2132856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Susana</a:t>
              </a:r>
              <a:endParaRPr lang="es-ES" sz="1600" dirty="0">
                <a:latin typeface="Verdana" pitchFamily="34" charset="0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5220072" y="5178678"/>
            <a:ext cx="1080120" cy="1058634"/>
            <a:chOff x="3635896" y="2708920"/>
            <a:chExt cx="1080120" cy="1058634"/>
          </a:xfrm>
        </p:grpSpPr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920" y="2708920"/>
              <a:ext cx="486583" cy="88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CuadroTexto"/>
            <p:cNvSpPr txBox="1"/>
            <p:nvPr/>
          </p:nvSpPr>
          <p:spPr>
            <a:xfrm>
              <a:off x="3635896" y="3429000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Cristian</a:t>
              </a:r>
              <a:endParaRPr lang="es-ES" sz="1600" dirty="0">
                <a:latin typeface="Verdana" pitchFamily="34" charset="0"/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7164288" y="5250686"/>
            <a:ext cx="936104" cy="986626"/>
            <a:chOff x="4499992" y="2780928"/>
            <a:chExt cx="936104" cy="986626"/>
          </a:xfrm>
        </p:grpSpPr>
        <p:pic>
          <p:nvPicPr>
            <p:cNvPr id="2970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4008" y="2780928"/>
              <a:ext cx="517584" cy="816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0 CuadroTexto"/>
            <p:cNvSpPr txBox="1"/>
            <p:nvPr/>
          </p:nvSpPr>
          <p:spPr>
            <a:xfrm>
              <a:off x="4499992" y="3429000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Adrián</a:t>
              </a:r>
              <a:endParaRPr lang="es-ES" sz="1600" dirty="0">
                <a:latin typeface="Verdana" pitchFamily="34" charset="0"/>
              </a:endParaRPr>
            </a:p>
          </p:txBody>
        </p:sp>
      </p:grp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738518"/>
            <a:ext cx="11303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17 Conector curvado"/>
          <p:cNvCxnSpPr>
            <a:stCxn id="29698" idx="3"/>
            <a:endCxn id="29699" idx="1"/>
          </p:cNvCxnSpPr>
          <p:nvPr/>
        </p:nvCxnSpPr>
        <p:spPr>
          <a:xfrm flipV="1">
            <a:off x="4600031" y="2307297"/>
            <a:ext cx="1124097" cy="11883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curvado"/>
          <p:cNvCxnSpPr>
            <a:stCxn id="33" idx="3"/>
            <a:endCxn id="29702" idx="3"/>
          </p:cNvCxnSpPr>
          <p:nvPr/>
        </p:nvCxnSpPr>
        <p:spPr>
          <a:xfrm>
            <a:off x="5652120" y="3573016"/>
            <a:ext cx="1490340" cy="692552"/>
          </a:xfrm>
          <a:prstGeom prst="curvedConnector3">
            <a:avLst>
              <a:gd name="adj1" fmla="val 11533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curvado"/>
          <p:cNvCxnSpPr>
            <a:stCxn id="29702" idx="2"/>
            <a:endCxn id="29700" idx="0"/>
          </p:cNvCxnSpPr>
          <p:nvPr/>
        </p:nvCxnSpPr>
        <p:spPr>
          <a:xfrm rot="5400000">
            <a:off x="5935319" y="4536687"/>
            <a:ext cx="386060" cy="89792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curvado"/>
          <p:cNvCxnSpPr>
            <a:stCxn id="29702" idx="2"/>
            <a:endCxn id="29701" idx="0"/>
          </p:cNvCxnSpPr>
          <p:nvPr/>
        </p:nvCxnSpPr>
        <p:spPr>
          <a:xfrm rot="16200000" flipH="1">
            <a:off x="6843169" y="4526759"/>
            <a:ext cx="458068" cy="98978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29 Grupo"/>
          <p:cNvGrpSpPr/>
          <p:nvPr/>
        </p:nvGrpSpPr>
        <p:grpSpPr>
          <a:xfrm>
            <a:off x="2699792" y="3645024"/>
            <a:ext cx="1008112" cy="1058634"/>
            <a:chOff x="4572000" y="1340768"/>
            <a:chExt cx="1008112" cy="1058634"/>
          </a:xfrm>
        </p:grpSpPr>
        <p:pic>
          <p:nvPicPr>
            <p:cNvPr id="29703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88023" y="1340768"/>
              <a:ext cx="51305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28 CuadroTexto"/>
            <p:cNvSpPr txBox="1"/>
            <p:nvPr/>
          </p:nvSpPr>
          <p:spPr>
            <a:xfrm>
              <a:off x="4572000" y="2060848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Antonio</a:t>
              </a:r>
              <a:endParaRPr lang="es-ES" sz="1600" dirty="0">
                <a:latin typeface="Verdana" pitchFamily="34" charset="0"/>
              </a:endParaRPr>
            </a:p>
          </p:txBody>
        </p:sp>
      </p:grpSp>
      <p:cxnSp>
        <p:nvCxnSpPr>
          <p:cNvPr id="31" name="17 Conector curvado"/>
          <p:cNvCxnSpPr>
            <a:stCxn id="29698" idx="1"/>
            <a:endCxn id="29703" idx="0"/>
          </p:cNvCxnSpPr>
          <p:nvPr/>
        </p:nvCxnSpPr>
        <p:spPr>
          <a:xfrm rot="10800000" flipV="1">
            <a:off x="3172344" y="2426134"/>
            <a:ext cx="751584" cy="121889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38 Grupo"/>
          <p:cNvGrpSpPr/>
          <p:nvPr/>
        </p:nvGrpSpPr>
        <p:grpSpPr>
          <a:xfrm>
            <a:off x="971600" y="2636912"/>
            <a:ext cx="1008112" cy="1152128"/>
            <a:chOff x="1043608" y="1844824"/>
            <a:chExt cx="1008112" cy="1152128"/>
          </a:xfrm>
        </p:grpSpPr>
        <p:pic>
          <p:nvPicPr>
            <p:cNvPr id="29704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59632" y="1844824"/>
              <a:ext cx="5207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34 CuadroTexto"/>
            <p:cNvSpPr txBox="1"/>
            <p:nvPr/>
          </p:nvSpPr>
          <p:spPr>
            <a:xfrm>
              <a:off x="1043608" y="2658398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Gastón</a:t>
              </a:r>
              <a:endParaRPr lang="es-ES" sz="1600" dirty="0">
                <a:latin typeface="Verdana" pitchFamily="34" charset="0"/>
              </a:endParaRPr>
            </a:p>
          </p:txBody>
        </p:sp>
      </p:grpSp>
      <p:cxnSp>
        <p:nvCxnSpPr>
          <p:cNvPr id="36" name="17 Conector curvado"/>
          <p:cNvCxnSpPr>
            <a:stCxn id="29698" idx="1"/>
            <a:endCxn id="29704" idx="3"/>
          </p:cNvCxnSpPr>
          <p:nvPr/>
        </p:nvCxnSpPr>
        <p:spPr>
          <a:xfrm rot="10800000" flipV="1">
            <a:off x="1708324" y="2426134"/>
            <a:ext cx="2215604" cy="62987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1 Título"/>
          <p:cNvSpPr>
            <a:spLocks noGrp="1"/>
          </p:cNvSpPr>
          <p:nvPr>
            <p:ph type="title"/>
          </p:nvPr>
        </p:nvSpPr>
        <p:spPr>
          <a:xfrm>
            <a:off x="144016" y="764704"/>
            <a:ext cx="8820472" cy="864096"/>
          </a:xfrm>
        </p:spPr>
        <p:txBody>
          <a:bodyPr/>
          <a:lstStyle/>
          <a:p>
            <a:r>
              <a:rPr lang="es-AR" sz="2400" dirty="0" smtClean="0"/>
              <a:t>Ganador de la presentación conjunta: “Una familia muy normal” QBE La Buenos Aires- </a:t>
            </a:r>
            <a:r>
              <a:rPr lang="es-AR" sz="2400" dirty="0" err="1" smtClean="0"/>
              <a:t>Zurich</a:t>
            </a:r>
            <a:endParaRPr lang="es-AR" sz="2400" dirty="0"/>
          </a:p>
        </p:txBody>
      </p:sp>
      <p:cxnSp>
        <p:nvCxnSpPr>
          <p:cNvPr id="34" name="17 Conector curvado"/>
          <p:cNvCxnSpPr>
            <a:stCxn id="29698" idx="3"/>
            <a:endCxn id="33" idx="1"/>
          </p:cNvCxnSpPr>
          <p:nvPr/>
        </p:nvCxnSpPr>
        <p:spPr>
          <a:xfrm>
            <a:off x="4600031" y="2426134"/>
            <a:ext cx="404017" cy="114688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46 Grupo"/>
          <p:cNvGrpSpPr/>
          <p:nvPr/>
        </p:nvGrpSpPr>
        <p:grpSpPr>
          <a:xfrm>
            <a:off x="4860032" y="2924944"/>
            <a:ext cx="936104" cy="1418674"/>
            <a:chOff x="4860032" y="2924944"/>
            <a:chExt cx="936104" cy="1418674"/>
          </a:xfrm>
        </p:grpSpPr>
        <p:pic>
          <p:nvPicPr>
            <p:cNvPr id="33" name="32 Imagen" descr="Personas.jpg"/>
            <p:cNvPicPr>
              <a:picLocks noChangeAspect="1"/>
            </p:cNvPicPr>
            <p:nvPr/>
          </p:nvPicPr>
          <p:blipFill>
            <a:blip r:embed="rId10" cstate="print"/>
            <a:srcRect l="11117" t="46923" r="69983" b="8760"/>
            <a:stretch>
              <a:fillRect/>
            </a:stretch>
          </p:blipFill>
          <p:spPr>
            <a:xfrm>
              <a:off x="5004048" y="2924944"/>
              <a:ext cx="648072" cy="1296144"/>
            </a:xfrm>
            <a:prstGeom prst="rect">
              <a:avLst/>
            </a:prstGeom>
          </p:spPr>
        </p:pic>
        <p:sp>
          <p:nvSpPr>
            <p:cNvPr id="46" name="45 CuadroTexto"/>
            <p:cNvSpPr txBox="1"/>
            <p:nvPr/>
          </p:nvSpPr>
          <p:spPr>
            <a:xfrm>
              <a:off x="4860032" y="4005064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Gladys</a:t>
              </a:r>
              <a:endParaRPr lang="es-ES" sz="1600" dirty="0"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100413"/>
            <a:ext cx="685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3 Grupo"/>
          <p:cNvGrpSpPr/>
          <p:nvPr/>
        </p:nvGrpSpPr>
        <p:grpSpPr>
          <a:xfrm>
            <a:off x="539552" y="1283989"/>
            <a:ext cx="936104" cy="1058634"/>
            <a:chOff x="3275856" y="1412776"/>
            <a:chExt cx="936104" cy="105863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7864" y="1412776"/>
              <a:ext cx="676103" cy="1018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CuadroTexto"/>
            <p:cNvSpPr txBox="1"/>
            <p:nvPr/>
          </p:nvSpPr>
          <p:spPr>
            <a:xfrm>
              <a:off x="3275856" y="2132856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Rubén</a:t>
              </a:r>
              <a:endParaRPr lang="es-ES" sz="1600" dirty="0">
                <a:latin typeface="Verdana" pitchFamily="34" charset="0"/>
              </a:endParaRPr>
            </a:p>
          </p:txBody>
        </p:sp>
      </p:grp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283989"/>
            <a:ext cx="685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283989"/>
            <a:ext cx="7239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156197"/>
            <a:ext cx="838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curvado"/>
          <p:cNvCxnSpPr>
            <a:stCxn id="5" idx="3"/>
            <a:endCxn id="30723" idx="1"/>
          </p:cNvCxnSpPr>
          <p:nvPr/>
        </p:nvCxnSpPr>
        <p:spPr>
          <a:xfrm flipV="1">
            <a:off x="1287663" y="1525289"/>
            <a:ext cx="908073" cy="26800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12 Imagen" descr="Robad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1067965"/>
            <a:ext cx="576064" cy="576064"/>
          </a:xfrm>
          <a:prstGeom prst="rect">
            <a:avLst/>
          </a:prstGeom>
        </p:spPr>
      </p:pic>
      <p:grpSp>
        <p:nvGrpSpPr>
          <p:cNvPr id="22" name="21 Grupo"/>
          <p:cNvGrpSpPr/>
          <p:nvPr/>
        </p:nvGrpSpPr>
        <p:grpSpPr>
          <a:xfrm>
            <a:off x="3275856" y="1355997"/>
            <a:ext cx="864096" cy="842610"/>
            <a:chOff x="4644008" y="1484784"/>
            <a:chExt cx="936104" cy="842610"/>
          </a:xfrm>
        </p:grpSpPr>
        <p:pic>
          <p:nvPicPr>
            <p:cNvPr id="30726" name="Picture 6" descr="http://www.soporteinformatico.verti.com/img/icono-asistencia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88024" y="1484784"/>
              <a:ext cx="720080" cy="594849"/>
            </a:xfrm>
            <a:prstGeom prst="rect">
              <a:avLst/>
            </a:prstGeom>
            <a:noFill/>
          </p:spPr>
        </p:pic>
        <p:sp>
          <p:nvSpPr>
            <p:cNvPr id="15" name="14 CuadroTexto"/>
            <p:cNvSpPr txBox="1"/>
            <p:nvPr/>
          </p:nvSpPr>
          <p:spPr>
            <a:xfrm>
              <a:off x="4644008" y="1988840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CIA A</a:t>
              </a:r>
              <a:endParaRPr lang="es-ES" sz="1600" dirty="0">
                <a:latin typeface="Verdana" pitchFamily="34" charset="0"/>
              </a:endParaRPr>
            </a:p>
          </p:txBody>
        </p:sp>
      </p:grpSp>
      <p:pic>
        <p:nvPicPr>
          <p:cNvPr id="30728" name="Picture 8" descr="http://t2.gstatic.com/images?q=tbn:ANd9GcRwaw_emVUuRjQ2P3M0xYDdKXBLECNdbTg5V4D7kvWDSJMSotSpO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2148085"/>
            <a:ext cx="571500" cy="571501"/>
          </a:xfrm>
          <a:prstGeom prst="rect">
            <a:avLst/>
          </a:prstGeom>
          <a:noFill/>
        </p:spPr>
      </p:pic>
      <p:cxnSp>
        <p:nvCxnSpPr>
          <p:cNvPr id="17" name="16 Conector curvado"/>
          <p:cNvCxnSpPr>
            <a:stCxn id="30723" idx="2"/>
            <a:endCxn id="30726" idx="1"/>
          </p:cNvCxnSpPr>
          <p:nvPr/>
        </p:nvCxnSpPr>
        <p:spPr>
          <a:xfrm rot="5400000" flipH="1" flipV="1">
            <a:off x="2926656" y="1284452"/>
            <a:ext cx="113167" cy="851108"/>
          </a:xfrm>
          <a:prstGeom prst="curvedConnector4">
            <a:avLst>
              <a:gd name="adj1" fmla="val -202002"/>
              <a:gd name="adj2" fmla="val 7126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16 Conector curvado"/>
          <p:cNvCxnSpPr>
            <a:stCxn id="15" idx="2"/>
            <a:endCxn id="30728" idx="3"/>
          </p:cNvCxnSpPr>
          <p:nvPr/>
        </p:nvCxnSpPr>
        <p:spPr>
          <a:xfrm rot="5400000">
            <a:off x="3155960" y="1881891"/>
            <a:ext cx="235229" cy="86866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curvado"/>
          <p:cNvCxnSpPr>
            <a:stCxn id="30728" idx="1"/>
            <a:endCxn id="5" idx="3"/>
          </p:cNvCxnSpPr>
          <p:nvPr/>
        </p:nvCxnSpPr>
        <p:spPr>
          <a:xfrm rot="10800000">
            <a:off x="1287664" y="1793292"/>
            <a:ext cx="980081" cy="64054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0" name="AutoShape 10" descr="data:image/jpeg;base64,/9j/4AAQSkZJRgABAQAAAQABAAD/2wCEAAkGBwgHEhUUERMWFRUXGCAaGRgYGRgdIBsiHBoXFyUcGBwfHDQmGBoxHhUfKTUiJTUrLi4uGB82OD8sNyktOisBCgoKDg0OGxAQGjclICUsLDEwLy03LCwsLjA0KzQsNCwsLCwvLCsxNCwsLCsvMDQ3LSwsLCwsLCwsLCwsLCwsN//AABEIAE8ATwMBEQACEQEDEQH/xAAbAAACAgMBAAAAAAAAAAAAAAAFBgAEAQIDB//EADwQAAIABAQDBAcFBwUAAAAAAAECAAMEEQUSITFRYXEGIjJBBxOBkZLB0RVEU2LhFCNCobGywjNDUnKC/8QAGgEBAAMBAQEAAAAAAAAAAAAAAAMEBQECBv/EACsRAAICAQIDCAEFAAAAAAAAAAABAgMREiEEMWEFExVBUVJxoSIUMkKBsf/aAAwDAQACEQMRAD8A9xgAdjGM0uELd7lj4UXVm6DhziaqmVj2IrLY1rLFyqr8YrxmaYtLKO2vePt3v0i3GFVe2NTKsrbJ78kD/sumqNStRO/MQ1vZmMe+/ceWERd05erMNh1NS6hKiTzAb/Ex3v3LnhjupR9UX6HEsTpdZc0VEsbqx73v3v1iOVdU+awz3C6yPVDLhGMU2KA5bqw8SNuPqOcU7aZVvcuV2xsWwRiIlJAEgAdjuKy8JlZyLsTlRf8AkT5dIlpqdksEdtirjkWKKjns4Zx6ypmd7veGWOJ4DgIuWWJLTHaK+ylCDlLL3b+hhpsLk0zKzj1jnd21sfyjZR0ilKxvZbIuxqS35sITBmBHEWiMkNQAABygATW4TIq2LKPVuNnXQk8x/EOsSwtlHbyI50xn8gOdKnh7f6dQmqsuzj58xF2E01vuihOEoS6jVgmKJikvNazKbOvA/SKV1TrljyL9VinHIRiIkJACZiFUtdVuzay6YWA4t5/z09kaEI6Kklzl/hQtnqs6INYVJmUihmXM8zvOw3F9hbgBFOyWXhckW6oaY78wkWiMkNHcCAK9HO9bLRuKg+8Xjp06FoAFYtSzKxSVWzJqhO5I8uhiSqel9CK2GuPUG4bWClqJcxdEnjKw4HyPW/8AWLdkddbXmilTPTP5HWM80SQB57gJ/aJQJ/3Z9z7SWjT4j8Xj0RmVfk/ljnMCTNmseRjNNQqTnxCn8IWaOB7re/Y/yjgBGMdqaSilP6xZiOQQFK7ki2hGhgDHZrtDh9bTplexQBGU6EFQPLzjoL6Y1SsQLOOZQgDqfIQBYOKUA3moP/QgBQxSspZMubldf3c7MuvPNGhTLOM+aMyyLUnj1HKX2joWtpM1/I0ZzNIIya2mnmyupPIwAg9nf3EvKd5U6x9hKxqcR+W/qjLq/GXwxyEuVLJKqATuQAIzDVIWgAH2vwiVjNM6sCWXvpl3zAG1vfa3OAPJa6k+xJygZiVyOQx1voxHLXSMji2lem+hhcc1HiU30HKo9I1TWIyLSkFlIBLJYXFrmxvaJ7ONqcGl6FyfHVSg0vQxRY7PQahPdGT+omilG5muI47UuDYJe2mkd7+b5nJXNnSf6SKjIVNIdVtfOnC3GNb9dS1gvvj6dONyj6KSf2pv+kQ9n/ukVey/3SGrEacYbWOraS6gZlP5vMe/X2x9LXLXUvVFi6Gmz5DFJNnVIALZSujgAXNuuwMUrI6WXqp6ol4LHgkOirACLi/YSo7QT3nLOVBmy2Kk7e3nFHiOEdstWTO4rgndPVnByl+jCtT7ynwH6xX8OfuK/hkvd9FlfR3Wr94T4D9Y8+Gy930el2dL3GH9Hda33hPgP1h4bL3fQfZ0vcVpnowrH+8p8B+sel2c/cefDJe76CXZXsdO7Mzw7TVmZwRYKRa2vGLXDcM6m3nJb4ThHQ285yNXaLB0xmVlvldTmRuDD5cY0KbXXLJZtrU44FXDMQnZ8kwZKiX3WU7OPmOBi5ZWpLK5MownKEuowSKpKtlF8hBuVOhPTiIpSrcS/C2MgkRlBPKPBIV8EcuhJFrsTbqAY4cLjOO93vL3QBqGHd736wBqWFm75334coA2DDP4v4fD849/w5f2d8jlWeOV1b+2PBwvwAG7Q4Rh+LKPWHI6+GYviX6jlEtV0q3sR2VRmtxPq6iuwruzQtTLGzr4vaNwffFuM658nhlOVM49Tan7U4eNp02XyOv9Y66M+SZ572UfMZ+yNWlbJZ1cuDMbvH2RStjplgu0y1RyFjnu2g2059YjJSDN3dBz5dIA1Oex7o3059YAyM+bYWtv59Oke9tPM75HKr8cvq39seDgQgCvOo5E7cQAPn9naCduDAFKZ2KwqZuIZBa7P0MnDZbS08ImN8oAunJdt9tf0gCDJ3d+X6wBgKjAjXeAKc1J0+a9pnqwijWwN7349I9anp0nc7YOWGTKmumXvmlpezkWzE6acuceTgwQBIAkASAAb1M+jZl9UWuxNwyjfrAGPtSf+A3xp9YAn2pP/Ab40+sAT7Un/gN8afWAOa0s/FXJYGXLNswuCWt5XGwgA9KlJJAVRYDygD//2Q=="/>
          <p:cNvSpPr>
            <a:spLocks noChangeAspect="1" noChangeArrowheads="1"/>
          </p:cNvSpPr>
          <p:nvPr/>
        </p:nvSpPr>
        <p:spPr bwMode="auto">
          <a:xfrm>
            <a:off x="0" y="-357188"/>
            <a:ext cx="752475" cy="75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32" name="AutoShape 12" descr="data:image/jpeg;base64,/9j/4AAQSkZJRgABAQAAAQABAAD/2wCEAAkGBwgHEhUUERMWFRUXGCAaGRgYGRgdIBsiHBoXFyUcGBwfHDQmGBoxHhUfKTUiJTUrLi4uGB82OD8sNyktOisBCgoKDg0OGxAQGjclICUsLDEwLy03LCwsLjA0KzQsNCwsLCwvLCsxNCwsLCsvMDQ3LSwsLCwsLCwsLCwsLCwsN//AABEIAE8ATwMBEQACEQEDEQH/xAAbAAACAgMBAAAAAAAAAAAAAAAFBgAEAQIDB//EADwQAAIABAQDBAcFBwUAAAAAAAECAAMEEQUSITFRYXEGIjJBBxOBkZLB0RVEU2LhFCNCobGywjNDUnKC/8QAGgEBAAMBAQEAAAAAAAAAAAAAAAMEBQECBv/EACsRAAICAQIDCAEFAAAAAAAAAAABAgMREiEEMWEFExVBUVJxoSIUMkKBsf/aAAwDAQACEQMRAD8A9xgAdjGM0uELd7lj4UXVm6DhziaqmVj2IrLY1rLFyqr8YrxmaYtLKO2vePt3v0i3GFVe2NTKsrbJ78kD/sumqNStRO/MQ1vZmMe+/ceWERd05erMNh1NS6hKiTzAb/Ex3v3LnhjupR9UX6HEsTpdZc0VEsbqx73v3v1iOVdU+awz3C6yPVDLhGMU2KA5bqw8SNuPqOcU7aZVvcuV2xsWwRiIlJAEgAdjuKy8JlZyLsTlRf8AkT5dIlpqdksEdtirjkWKKjns4Zx6ypmd7veGWOJ4DgIuWWJLTHaK+ylCDlLL3b+hhpsLk0zKzj1jnd21sfyjZR0ilKxvZbIuxqS35sITBmBHEWiMkNQAABygATW4TIq2LKPVuNnXQk8x/EOsSwtlHbyI50xn8gOdKnh7f6dQmqsuzj58xF2E01vuihOEoS6jVgmKJikvNazKbOvA/SKV1TrljyL9VinHIRiIkJACZiFUtdVuzay6YWA4t5/z09kaEI6Kklzl/hQtnqs6INYVJmUihmXM8zvOw3F9hbgBFOyWXhckW6oaY78wkWiMkNHcCAK9HO9bLRuKg+8Xjp06FoAFYtSzKxSVWzJqhO5I8uhiSqel9CK2GuPUG4bWClqJcxdEnjKw4HyPW/8AWLdkddbXmilTPTP5HWM80SQB57gJ/aJQJ/3Z9z7SWjT4j8Xj0RmVfk/ljnMCTNmseRjNNQqTnxCn8IWaOB7re/Y/yjgBGMdqaSilP6xZiOQQFK7ki2hGhgDHZrtDh9bTplexQBGU6EFQPLzjoL6Y1SsQLOOZQgDqfIQBYOKUA3moP/QgBQxSspZMubldf3c7MuvPNGhTLOM+aMyyLUnj1HKX2joWtpM1/I0ZzNIIya2mnmyupPIwAg9nf3EvKd5U6x9hKxqcR+W/qjLq/GXwxyEuVLJKqATuQAIzDVIWgAH2vwiVjNM6sCWXvpl3zAG1vfa3OAPJa6k+xJygZiVyOQx1voxHLXSMji2lem+hhcc1HiU30HKo9I1TWIyLSkFlIBLJYXFrmxvaJ7ONqcGl6FyfHVSg0vQxRY7PQahPdGT+omilG5muI47UuDYJe2mkd7+b5nJXNnSf6SKjIVNIdVtfOnC3GNb9dS1gvvj6dONyj6KSf2pv+kQ9n/ukVey/3SGrEacYbWOraS6gZlP5vMe/X2x9LXLXUvVFi6Gmz5DFJNnVIALZSujgAXNuuwMUrI6WXqp6ol4LHgkOirACLi/YSo7QT3nLOVBmy2Kk7e3nFHiOEdstWTO4rgndPVnByl+jCtT7ynwH6xX8OfuK/hkvd9FlfR3Wr94T4D9Y8+Gy930el2dL3GH9Hda33hPgP1h4bL3fQfZ0vcVpnowrH+8p8B+sel2c/cefDJe76CXZXsdO7Mzw7TVmZwRYKRa2vGLXDcM6m3nJb4ThHQ285yNXaLB0xmVlvldTmRuDD5cY0KbXXLJZtrU44FXDMQnZ8kwZKiX3WU7OPmOBi5ZWpLK5MownKEuowSKpKtlF8hBuVOhPTiIpSrcS/C2MgkRlBPKPBIV8EcuhJFrsTbqAY4cLjOO93vL3QBqGHd736wBqWFm75334coA2DDP4v4fD849/w5f2d8jlWeOV1b+2PBwvwAG7Q4Rh+LKPWHI6+GYviX6jlEtV0q3sR2VRmtxPq6iuwruzQtTLGzr4vaNwffFuM658nhlOVM49Tan7U4eNp02XyOv9Y66M+SZ572UfMZ+yNWlbJZ1cuDMbvH2RStjplgu0y1RyFjnu2g2059YjJSDN3dBz5dIA1Oex7o3059YAyM+bYWtv59Oke9tPM75HKr8cvq39seDgQgCvOo5E7cQAPn9naCduDAFKZ2KwqZuIZBa7P0MnDZbS08ImN8oAunJdt9tf0gCDJ3d+X6wBgKjAjXeAKc1J0+a9pnqwijWwN7349I9anp0nc7YOWGTKmumXvmlpezkWzE6acuceTgwQBIAkASAAb1M+jZl9UWuxNwyjfrAGPtSf+A3xp9YAn2pP/Ab40+sAT7Un/gN8afWAOa0s/FXJYGXLNswuCWt5XGwgA9KlJJAVRYDygD//2Q=="/>
          <p:cNvSpPr>
            <a:spLocks noChangeAspect="1" noChangeArrowheads="1"/>
          </p:cNvSpPr>
          <p:nvPr/>
        </p:nvSpPr>
        <p:spPr bwMode="auto">
          <a:xfrm>
            <a:off x="0" y="-357188"/>
            <a:ext cx="752475" cy="75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34" name="AutoShape 14" descr="data:image/jpeg;base64,/9j/4AAQSkZJRgABAQAAAQABAAD/2wCEAAkGBwgHEhUUERMWFRUXGCAaGRgYGRgdIBsiHBoXFyUcGBwfHDQmGBoxHhUfKTUiJTUrLi4uGB82OD8sNyktOisBCgoKDg0OGxAQGjclICUsLDEwLy03LCwsLjA0KzQsNCwsLCwvLCsxNCwsLCsvMDQ3LSwsLCwsLCwsLCwsLCwsN//AABEIAE8ATwMBEQACEQEDEQH/xAAbAAACAgMBAAAAAAAAAAAAAAAFBgAEAQIDB//EADwQAAIABAQDBAcFBwUAAAAAAAECAAMEEQUSITFRYXEGIjJBBxOBkZLB0RVEU2LhFCNCobGywjNDUnKC/8QAGgEBAAMBAQEAAAAAAAAAAAAAAAMEBQECBv/EACsRAAICAQIDCAEFAAAAAAAAAAABAgMREiEEMWEFExVBUVJxoSIUMkKBsf/aAAwDAQACEQMRAD8A9xgAdjGM0uELd7lj4UXVm6DhziaqmVj2IrLY1rLFyqr8YrxmaYtLKO2vePt3v0i3GFVe2NTKsrbJ78kD/sumqNStRO/MQ1vZmMe+/ceWERd05erMNh1NS6hKiTzAb/Ex3v3LnhjupR9UX6HEsTpdZc0VEsbqx73v3v1iOVdU+awz3C6yPVDLhGMU2KA5bqw8SNuPqOcU7aZVvcuV2xsWwRiIlJAEgAdjuKy8JlZyLsTlRf8AkT5dIlpqdksEdtirjkWKKjns4Zx6ypmd7veGWOJ4DgIuWWJLTHaK+ylCDlLL3b+hhpsLk0zKzj1jnd21sfyjZR0ilKxvZbIuxqS35sITBmBHEWiMkNQAABygATW4TIq2LKPVuNnXQk8x/EOsSwtlHbyI50xn8gOdKnh7f6dQmqsuzj58xF2E01vuihOEoS6jVgmKJikvNazKbOvA/SKV1TrljyL9VinHIRiIkJACZiFUtdVuzay6YWA4t5/z09kaEI6Kklzl/hQtnqs6INYVJmUihmXM8zvOw3F9hbgBFOyWXhckW6oaY78wkWiMkNHcCAK9HO9bLRuKg+8Xjp06FoAFYtSzKxSVWzJqhO5I8uhiSqel9CK2GuPUG4bWClqJcxdEnjKw4HyPW/8AWLdkddbXmilTPTP5HWM80SQB57gJ/aJQJ/3Z9z7SWjT4j8Xj0RmVfk/ljnMCTNmseRjNNQqTnxCn8IWaOB7re/Y/yjgBGMdqaSilP6xZiOQQFK7ki2hGhgDHZrtDh9bTplexQBGU6EFQPLzjoL6Y1SsQLOOZQgDqfIQBYOKUA3moP/QgBQxSspZMubldf3c7MuvPNGhTLOM+aMyyLUnj1HKX2joWtpM1/I0ZzNIIya2mnmyupPIwAg9nf3EvKd5U6x9hKxqcR+W/qjLq/GXwxyEuVLJKqATuQAIzDVIWgAH2vwiVjNM6sCWXvpl3zAG1vfa3OAPJa6k+xJygZiVyOQx1voxHLXSMji2lem+hhcc1HiU30HKo9I1TWIyLSkFlIBLJYXFrmxvaJ7ONqcGl6FyfHVSg0vQxRY7PQahPdGT+omilG5muI47UuDYJe2mkd7+b5nJXNnSf6SKjIVNIdVtfOnC3GNb9dS1gvvj6dONyj6KSf2pv+kQ9n/ukVey/3SGrEacYbWOraS6gZlP5vMe/X2x9LXLXUvVFi6Gmz5DFJNnVIALZSujgAXNuuwMUrI6WXqp6ol4LHgkOirACLi/YSo7QT3nLOVBmy2Kk7e3nFHiOEdstWTO4rgndPVnByl+jCtT7ynwH6xX8OfuK/hkvd9FlfR3Wr94T4D9Y8+Gy930el2dL3GH9Hda33hPgP1h4bL3fQfZ0vcVpnowrH+8p8B+sel2c/cefDJe76CXZXsdO7Mzw7TVmZwRYKRa2vGLXDcM6m3nJb4ThHQ285yNXaLB0xmVlvldTmRuDD5cY0KbXXLJZtrU44FXDMQnZ8kwZKiX3WU7OPmOBi5ZWpLK5MownKEuowSKpKtlF8hBuVOhPTiIpSrcS/C2MgkRlBPKPBIV8EcuhJFrsTbqAY4cLjOO93vL3QBqGHd736wBqWFm75334coA2DDP4v4fD849/w5f2d8jlWeOV1b+2PBwvwAG7Q4Rh+LKPWHI6+GYviX6jlEtV0q3sR2VRmtxPq6iuwruzQtTLGzr4vaNwffFuM658nhlOVM49Tan7U4eNp02XyOv9Y66M+SZ572UfMZ+yNWlbJZ1cuDMbvH2RStjplgu0y1RyFjnu2g2059YjJSDN3dBz5dIA1Oex7o3059YAyM+bYWtv59Oke9tPM75HKr8cvq39seDgQgCvOo5E7cQAPn9naCduDAFKZ2KwqZuIZBa7P0MnDZbS08ImN8oAunJdt9tf0gCDJ3d+X6wBgKjAjXeAKc1J0+a9pnqwijWwN7349I9anp0nc7YOWGTKmumXvmlpezkWzE6acuceTgwQBIAkASAAb1M+jZl9UWuxNwyjfrAGPtSf+A3xp9YAn2pP/Ab40+sAT7Un/gN8afWAOa0s/FXJYGXLNswuCWt5XGwgA9KlJJAVRYDygD//2Q=="/>
          <p:cNvSpPr>
            <a:spLocks noChangeAspect="1" noChangeArrowheads="1"/>
          </p:cNvSpPr>
          <p:nvPr/>
        </p:nvSpPr>
        <p:spPr bwMode="auto">
          <a:xfrm>
            <a:off x="0" y="-357188"/>
            <a:ext cx="752475" cy="75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85" name="84 Grupo"/>
          <p:cNvGrpSpPr/>
          <p:nvPr/>
        </p:nvGrpSpPr>
        <p:grpSpPr>
          <a:xfrm>
            <a:off x="4499992" y="1428005"/>
            <a:ext cx="1080120" cy="729372"/>
            <a:chOff x="4427984" y="1412776"/>
            <a:chExt cx="1080120" cy="729372"/>
          </a:xfrm>
        </p:grpSpPr>
        <p:pic>
          <p:nvPicPr>
            <p:cNvPr id="30736" name="Picture 16" descr="http://icdn.pro/images/es/l/a/las-preferencias-de-sistema-en-tiempo-icono-3971-96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16016" y="1412776"/>
              <a:ext cx="432048" cy="432050"/>
            </a:xfrm>
            <a:prstGeom prst="rect">
              <a:avLst/>
            </a:prstGeom>
            <a:noFill/>
          </p:spPr>
        </p:pic>
        <p:sp>
          <p:nvSpPr>
            <p:cNvPr id="36" name="35 CuadroTexto"/>
            <p:cNvSpPr txBox="1"/>
            <p:nvPr/>
          </p:nvSpPr>
          <p:spPr>
            <a:xfrm>
              <a:off x="4427984" y="177281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20 meses</a:t>
              </a:r>
              <a:endParaRPr lang="es-ES" dirty="0"/>
            </a:p>
          </p:txBody>
        </p:sp>
      </p:grpSp>
      <p:cxnSp>
        <p:nvCxnSpPr>
          <p:cNvPr id="41" name="40 Conector curvado"/>
          <p:cNvCxnSpPr>
            <a:stCxn id="30736" idx="3"/>
            <a:endCxn id="30722" idx="1"/>
          </p:cNvCxnSpPr>
          <p:nvPr/>
        </p:nvCxnSpPr>
        <p:spPr>
          <a:xfrm flipV="1">
            <a:off x="5220072" y="1544339"/>
            <a:ext cx="792088" cy="996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41 Imagen" descr="Robad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1139973"/>
            <a:ext cx="576064" cy="576064"/>
          </a:xfrm>
          <a:prstGeom prst="rect">
            <a:avLst/>
          </a:prstGeom>
        </p:spPr>
      </p:pic>
      <p:grpSp>
        <p:nvGrpSpPr>
          <p:cNvPr id="43" name="42 Grupo"/>
          <p:cNvGrpSpPr/>
          <p:nvPr/>
        </p:nvGrpSpPr>
        <p:grpSpPr>
          <a:xfrm>
            <a:off x="7812360" y="1355997"/>
            <a:ext cx="864096" cy="842610"/>
            <a:chOff x="4644008" y="1484784"/>
            <a:chExt cx="936104" cy="842610"/>
          </a:xfrm>
        </p:grpSpPr>
        <p:pic>
          <p:nvPicPr>
            <p:cNvPr id="44" name="Picture 6" descr="http://www.soporteinformatico.verti.com/img/icono-asistencia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88024" y="1484784"/>
              <a:ext cx="720080" cy="594849"/>
            </a:xfrm>
            <a:prstGeom prst="rect">
              <a:avLst/>
            </a:prstGeom>
            <a:noFill/>
          </p:spPr>
        </p:pic>
        <p:sp>
          <p:nvSpPr>
            <p:cNvPr id="45" name="44 CuadroTexto"/>
            <p:cNvSpPr txBox="1"/>
            <p:nvPr/>
          </p:nvSpPr>
          <p:spPr>
            <a:xfrm>
              <a:off x="4644008" y="1988840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CIA B</a:t>
              </a:r>
              <a:endParaRPr lang="es-ES" sz="1600" dirty="0">
                <a:latin typeface="Verdana" pitchFamily="34" charset="0"/>
              </a:endParaRPr>
            </a:p>
          </p:txBody>
        </p:sp>
      </p:grpSp>
      <p:pic>
        <p:nvPicPr>
          <p:cNvPr id="46" name="Picture 8" descr="http://t2.gstatic.com/images?q=tbn:ANd9GcRwaw_emVUuRjQ2P3M0xYDdKXBLECNdbTg5V4D7kvWDSJMSotSpO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1860053"/>
            <a:ext cx="571500" cy="571501"/>
          </a:xfrm>
          <a:prstGeom prst="rect">
            <a:avLst/>
          </a:prstGeom>
          <a:noFill/>
        </p:spPr>
      </p:pic>
      <p:cxnSp>
        <p:nvCxnSpPr>
          <p:cNvPr id="47" name="16 Conector curvado"/>
          <p:cNvCxnSpPr>
            <a:stCxn id="42" idx="3"/>
            <a:endCxn id="44" idx="1"/>
          </p:cNvCxnSpPr>
          <p:nvPr/>
        </p:nvCxnSpPr>
        <p:spPr>
          <a:xfrm>
            <a:off x="6876256" y="1428005"/>
            <a:ext cx="1069042" cy="2254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16 Conector curvado"/>
          <p:cNvCxnSpPr>
            <a:stCxn id="45" idx="2"/>
            <a:endCxn id="46" idx="3"/>
          </p:cNvCxnSpPr>
          <p:nvPr/>
        </p:nvCxnSpPr>
        <p:spPr>
          <a:xfrm rot="5400000" flipH="1">
            <a:off x="7639660" y="1593860"/>
            <a:ext cx="52803" cy="1156692"/>
          </a:xfrm>
          <a:prstGeom prst="curvedConnector4">
            <a:avLst>
              <a:gd name="adj1" fmla="val -432930"/>
              <a:gd name="adj2" fmla="val 6867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curvado"/>
          <p:cNvCxnSpPr>
            <a:stCxn id="46" idx="1"/>
            <a:endCxn id="6" idx="2"/>
          </p:cNvCxnSpPr>
          <p:nvPr/>
        </p:nvCxnSpPr>
        <p:spPr>
          <a:xfrm rot="10800000" flipV="1">
            <a:off x="1007604" y="2145803"/>
            <a:ext cx="5508612" cy="196819"/>
          </a:xfrm>
          <a:prstGeom prst="curvedConnector4">
            <a:avLst>
              <a:gd name="adj1" fmla="val 47135"/>
              <a:gd name="adj2" fmla="val 36973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71 Grupo"/>
          <p:cNvGrpSpPr/>
          <p:nvPr/>
        </p:nvGrpSpPr>
        <p:grpSpPr>
          <a:xfrm>
            <a:off x="1547664" y="3156197"/>
            <a:ext cx="1008112" cy="1080120"/>
            <a:chOff x="3635896" y="2708920"/>
            <a:chExt cx="1080120" cy="1058634"/>
          </a:xfrm>
        </p:grpSpPr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851920" y="2708920"/>
              <a:ext cx="486583" cy="88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73 CuadroTexto"/>
            <p:cNvSpPr txBox="1"/>
            <p:nvPr/>
          </p:nvSpPr>
          <p:spPr>
            <a:xfrm>
              <a:off x="3635896" y="3429000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Cristian</a:t>
              </a:r>
              <a:endParaRPr lang="es-ES" sz="1600" dirty="0">
                <a:latin typeface="Verdana" pitchFamily="34" charset="0"/>
              </a:endParaRPr>
            </a:p>
          </p:txBody>
        </p:sp>
      </p:grpSp>
      <p:grpSp>
        <p:nvGrpSpPr>
          <p:cNvPr id="86" name="85 Grupo"/>
          <p:cNvGrpSpPr/>
          <p:nvPr/>
        </p:nvGrpSpPr>
        <p:grpSpPr>
          <a:xfrm>
            <a:off x="467544" y="3146905"/>
            <a:ext cx="1008112" cy="729372"/>
            <a:chOff x="539552" y="2915652"/>
            <a:chExt cx="1008112" cy="729372"/>
          </a:xfrm>
        </p:grpSpPr>
        <p:pic>
          <p:nvPicPr>
            <p:cNvPr id="75" name="Picture 16" descr="http://icdn.pro/images/es/l/a/las-preferencias-de-sistema-en-tiempo-icono-3971-96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27584" y="2915652"/>
              <a:ext cx="432048" cy="432050"/>
            </a:xfrm>
            <a:prstGeom prst="rect">
              <a:avLst/>
            </a:prstGeom>
            <a:noFill/>
          </p:spPr>
        </p:pic>
        <p:sp>
          <p:nvSpPr>
            <p:cNvPr id="76" name="75 CuadroTexto"/>
            <p:cNvSpPr txBox="1"/>
            <p:nvPr/>
          </p:nvSpPr>
          <p:spPr>
            <a:xfrm>
              <a:off x="539552" y="3275692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4 meses</a:t>
              </a:r>
              <a:endParaRPr lang="es-ES" dirty="0"/>
            </a:p>
          </p:txBody>
        </p:sp>
      </p:grpSp>
      <p:pic>
        <p:nvPicPr>
          <p:cNvPr id="77" name="76 Imagen" descr="Robad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012181"/>
            <a:ext cx="576064" cy="576064"/>
          </a:xfrm>
          <a:prstGeom prst="rect">
            <a:avLst/>
          </a:prstGeom>
        </p:spPr>
      </p:pic>
      <p:grpSp>
        <p:nvGrpSpPr>
          <p:cNvPr id="78" name="77 Grupo"/>
          <p:cNvGrpSpPr/>
          <p:nvPr/>
        </p:nvGrpSpPr>
        <p:grpSpPr>
          <a:xfrm>
            <a:off x="3563888" y="3156197"/>
            <a:ext cx="864096" cy="842610"/>
            <a:chOff x="4644008" y="1484784"/>
            <a:chExt cx="936104" cy="842610"/>
          </a:xfrm>
        </p:grpSpPr>
        <p:pic>
          <p:nvPicPr>
            <p:cNvPr id="79" name="Picture 6" descr="http://www.soporteinformatico.verti.com/img/icono-asistencia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88024" y="1484784"/>
              <a:ext cx="720080" cy="594849"/>
            </a:xfrm>
            <a:prstGeom prst="rect">
              <a:avLst/>
            </a:prstGeom>
            <a:noFill/>
          </p:spPr>
        </p:pic>
        <p:sp>
          <p:nvSpPr>
            <p:cNvPr id="80" name="79 CuadroTexto"/>
            <p:cNvSpPr txBox="1"/>
            <p:nvPr/>
          </p:nvSpPr>
          <p:spPr>
            <a:xfrm>
              <a:off x="4644008" y="1988840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CIA C</a:t>
              </a:r>
              <a:endParaRPr lang="es-ES" sz="1600" dirty="0">
                <a:latin typeface="Verdana" pitchFamily="34" charset="0"/>
              </a:endParaRPr>
            </a:p>
          </p:txBody>
        </p:sp>
      </p:grpSp>
      <p:pic>
        <p:nvPicPr>
          <p:cNvPr id="81" name="Picture 8" descr="http://t2.gstatic.com/images?q=tbn:ANd9GcRwaw_emVUuRjQ2P3M0xYDdKXBLECNdbTg5V4D7kvWDSJMSotSpO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3948285"/>
            <a:ext cx="571500" cy="571501"/>
          </a:xfrm>
          <a:prstGeom prst="rect">
            <a:avLst/>
          </a:prstGeom>
          <a:noFill/>
        </p:spPr>
      </p:pic>
      <p:cxnSp>
        <p:nvCxnSpPr>
          <p:cNvPr id="82" name="16 Conector curvado"/>
          <p:cNvCxnSpPr>
            <a:stCxn id="77" idx="3"/>
            <a:endCxn id="79" idx="0"/>
          </p:cNvCxnSpPr>
          <p:nvPr/>
        </p:nvCxnSpPr>
        <p:spPr>
          <a:xfrm flipV="1">
            <a:off x="3419872" y="3156197"/>
            <a:ext cx="609299" cy="144016"/>
          </a:xfrm>
          <a:prstGeom prst="curvedConnector4">
            <a:avLst>
              <a:gd name="adj1" fmla="val 22727"/>
              <a:gd name="adj2" fmla="val 35873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16 Conector curvado"/>
          <p:cNvCxnSpPr>
            <a:stCxn id="80" idx="2"/>
            <a:endCxn id="81" idx="3"/>
          </p:cNvCxnSpPr>
          <p:nvPr/>
        </p:nvCxnSpPr>
        <p:spPr>
          <a:xfrm rot="5400000">
            <a:off x="3479996" y="3718095"/>
            <a:ext cx="235229" cy="79665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48 Conector curvado"/>
          <p:cNvCxnSpPr>
            <a:stCxn id="81" idx="2"/>
            <a:endCxn id="74" idx="2"/>
          </p:cNvCxnSpPr>
          <p:nvPr/>
        </p:nvCxnSpPr>
        <p:spPr>
          <a:xfrm rot="5400000" flipH="1">
            <a:off x="2340892" y="3947145"/>
            <a:ext cx="283469" cy="861814"/>
          </a:xfrm>
          <a:prstGeom prst="curvedConnector3">
            <a:avLst>
              <a:gd name="adj1" fmla="val -8064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48 Conector curvado"/>
          <p:cNvCxnSpPr>
            <a:stCxn id="73" idx="3"/>
            <a:endCxn id="30724" idx="1"/>
          </p:cNvCxnSpPr>
          <p:nvPr/>
        </p:nvCxnSpPr>
        <p:spPr>
          <a:xfrm flipV="1">
            <a:off x="2203430" y="3397497"/>
            <a:ext cx="424354" cy="21215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86 Grupo"/>
          <p:cNvGrpSpPr/>
          <p:nvPr/>
        </p:nvGrpSpPr>
        <p:grpSpPr>
          <a:xfrm>
            <a:off x="4572000" y="3156197"/>
            <a:ext cx="1008112" cy="729372"/>
            <a:chOff x="4644008" y="2924944"/>
            <a:chExt cx="1008112" cy="729372"/>
          </a:xfrm>
        </p:grpSpPr>
        <p:pic>
          <p:nvPicPr>
            <p:cNvPr id="105" name="Picture 16" descr="http://icdn.pro/images/es/l/a/las-preferencias-de-sistema-en-tiempo-icono-3971-96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32040" y="2924944"/>
              <a:ext cx="432048" cy="432050"/>
            </a:xfrm>
            <a:prstGeom prst="rect">
              <a:avLst/>
            </a:prstGeom>
            <a:noFill/>
          </p:spPr>
        </p:pic>
        <p:sp>
          <p:nvSpPr>
            <p:cNvPr id="106" name="105 CuadroTexto"/>
            <p:cNvSpPr txBox="1"/>
            <p:nvPr/>
          </p:nvSpPr>
          <p:spPr>
            <a:xfrm>
              <a:off x="4644008" y="328498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5 meses</a:t>
              </a:r>
              <a:endParaRPr lang="es-ES" dirty="0"/>
            </a:p>
          </p:txBody>
        </p:sp>
      </p:grpSp>
      <p:grpSp>
        <p:nvGrpSpPr>
          <p:cNvPr id="122" name="121 Grupo"/>
          <p:cNvGrpSpPr/>
          <p:nvPr/>
        </p:nvGrpSpPr>
        <p:grpSpPr>
          <a:xfrm>
            <a:off x="5652120" y="3156197"/>
            <a:ext cx="936104" cy="986626"/>
            <a:chOff x="4499992" y="2780928"/>
            <a:chExt cx="936104" cy="986626"/>
          </a:xfrm>
        </p:grpSpPr>
        <p:pic>
          <p:nvPicPr>
            <p:cNvPr id="123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644008" y="2780928"/>
              <a:ext cx="517584" cy="816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" name="123 CuadroTexto"/>
            <p:cNvSpPr txBox="1"/>
            <p:nvPr/>
          </p:nvSpPr>
          <p:spPr>
            <a:xfrm>
              <a:off x="4499992" y="3429000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Adrián</a:t>
              </a:r>
              <a:endParaRPr lang="es-ES" sz="1600" dirty="0">
                <a:latin typeface="Verdana" pitchFamily="34" charset="0"/>
              </a:endParaRPr>
            </a:p>
          </p:txBody>
        </p:sp>
      </p:grpSp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868165"/>
            <a:ext cx="685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125 Imagen" descr="Robad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2796157"/>
            <a:ext cx="576064" cy="576064"/>
          </a:xfrm>
          <a:prstGeom prst="rect">
            <a:avLst/>
          </a:prstGeom>
        </p:spPr>
      </p:pic>
      <p:grpSp>
        <p:nvGrpSpPr>
          <p:cNvPr id="127" name="126 Grupo"/>
          <p:cNvGrpSpPr/>
          <p:nvPr/>
        </p:nvGrpSpPr>
        <p:grpSpPr>
          <a:xfrm>
            <a:off x="7884368" y="3156197"/>
            <a:ext cx="864096" cy="842610"/>
            <a:chOff x="4644008" y="1484784"/>
            <a:chExt cx="936104" cy="842610"/>
          </a:xfrm>
        </p:grpSpPr>
        <p:pic>
          <p:nvPicPr>
            <p:cNvPr id="128" name="Picture 6" descr="http://www.soporteinformatico.verti.com/img/icono-asistencia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88024" y="1484784"/>
              <a:ext cx="720080" cy="594849"/>
            </a:xfrm>
            <a:prstGeom prst="rect">
              <a:avLst/>
            </a:prstGeom>
            <a:noFill/>
          </p:spPr>
        </p:pic>
        <p:sp>
          <p:nvSpPr>
            <p:cNvPr id="129" name="128 CuadroTexto"/>
            <p:cNvSpPr txBox="1"/>
            <p:nvPr/>
          </p:nvSpPr>
          <p:spPr>
            <a:xfrm>
              <a:off x="4644008" y="1988840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CIA E</a:t>
              </a:r>
              <a:endParaRPr lang="es-ES" sz="1600" dirty="0">
                <a:latin typeface="Verdana" pitchFamily="34" charset="0"/>
              </a:endParaRPr>
            </a:p>
          </p:txBody>
        </p:sp>
      </p:grpSp>
      <p:pic>
        <p:nvPicPr>
          <p:cNvPr id="130" name="Picture 8" descr="http://t2.gstatic.com/images?q=tbn:ANd9GcRwaw_emVUuRjQ2P3M0xYDdKXBLECNdbTg5V4D7kvWDSJMSotSpO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4020293"/>
            <a:ext cx="571500" cy="571501"/>
          </a:xfrm>
          <a:prstGeom prst="rect">
            <a:avLst/>
          </a:prstGeom>
          <a:noFill/>
        </p:spPr>
      </p:pic>
      <p:cxnSp>
        <p:nvCxnSpPr>
          <p:cNvPr id="131" name="16 Conector curvado"/>
          <p:cNvCxnSpPr>
            <a:stCxn id="126" idx="3"/>
            <a:endCxn id="128" idx="1"/>
          </p:cNvCxnSpPr>
          <p:nvPr/>
        </p:nvCxnSpPr>
        <p:spPr>
          <a:xfrm>
            <a:off x="7524328" y="3084189"/>
            <a:ext cx="492978" cy="36943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16 Conector curvado"/>
          <p:cNvCxnSpPr>
            <a:stCxn id="129" idx="2"/>
            <a:endCxn id="130" idx="3"/>
          </p:cNvCxnSpPr>
          <p:nvPr/>
        </p:nvCxnSpPr>
        <p:spPr>
          <a:xfrm rot="5400000">
            <a:off x="7872484" y="3862111"/>
            <a:ext cx="307237" cy="58062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132 Conector curvado"/>
          <p:cNvCxnSpPr>
            <a:stCxn id="130" idx="1"/>
          </p:cNvCxnSpPr>
          <p:nvPr/>
        </p:nvCxnSpPr>
        <p:spPr>
          <a:xfrm rot="10800000">
            <a:off x="6516216" y="3660254"/>
            <a:ext cx="648072" cy="6457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135 Conector curvado"/>
          <p:cNvCxnSpPr>
            <a:stCxn id="123" idx="3"/>
            <a:endCxn id="125" idx="1"/>
          </p:cNvCxnSpPr>
          <p:nvPr/>
        </p:nvCxnSpPr>
        <p:spPr>
          <a:xfrm flipV="1">
            <a:off x="6313720" y="3128515"/>
            <a:ext cx="490528" cy="43611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139 Conector curvado"/>
          <p:cNvCxnSpPr>
            <a:stCxn id="15" idx="3"/>
            <a:endCxn id="30736" idx="1"/>
          </p:cNvCxnSpPr>
          <p:nvPr/>
        </p:nvCxnSpPr>
        <p:spPr>
          <a:xfrm flipV="1">
            <a:off x="4139952" y="1644030"/>
            <a:ext cx="648072" cy="3853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149 Grupo"/>
          <p:cNvGrpSpPr/>
          <p:nvPr/>
        </p:nvGrpSpPr>
        <p:grpSpPr>
          <a:xfrm>
            <a:off x="611560" y="5172421"/>
            <a:ext cx="1008112" cy="1058634"/>
            <a:chOff x="4572000" y="1340768"/>
            <a:chExt cx="1008112" cy="1058634"/>
          </a:xfrm>
        </p:grpSpPr>
        <p:pic>
          <p:nvPicPr>
            <p:cNvPr id="151" name="Picture 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788023" y="1340768"/>
              <a:ext cx="51305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2" name="151 CuadroTexto"/>
            <p:cNvSpPr txBox="1"/>
            <p:nvPr/>
          </p:nvSpPr>
          <p:spPr>
            <a:xfrm>
              <a:off x="4572000" y="2060848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Antonio</a:t>
              </a:r>
              <a:endParaRPr lang="es-ES" sz="1600" dirty="0">
                <a:latin typeface="Verdana" pitchFamily="34" charset="0"/>
              </a:endParaRPr>
            </a:p>
          </p:txBody>
        </p:sp>
      </p:grpSp>
      <p:pic>
        <p:nvPicPr>
          <p:cNvPr id="153" name="152 Imagen" descr="Robad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4884389"/>
            <a:ext cx="576064" cy="576064"/>
          </a:xfrm>
          <a:prstGeom prst="rect">
            <a:avLst/>
          </a:prstGeom>
        </p:spPr>
      </p:pic>
      <p:grpSp>
        <p:nvGrpSpPr>
          <p:cNvPr id="154" name="153 Grupo"/>
          <p:cNvGrpSpPr/>
          <p:nvPr/>
        </p:nvGrpSpPr>
        <p:grpSpPr>
          <a:xfrm>
            <a:off x="3419872" y="5100413"/>
            <a:ext cx="864096" cy="842610"/>
            <a:chOff x="4644008" y="1484784"/>
            <a:chExt cx="936104" cy="842610"/>
          </a:xfrm>
        </p:grpSpPr>
        <p:pic>
          <p:nvPicPr>
            <p:cNvPr id="155" name="Picture 6" descr="http://www.soporteinformatico.verti.com/img/icono-asistencia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88024" y="1484784"/>
              <a:ext cx="720080" cy="594849"/>
            </a:xfrm>
            <a:prstGeom prst="rect">
              <a:avLst/>
            </a:prstGeom>
            <a:noFill/>
          </p:spPr>
        </p:pic>
        <p:sp>
          <p:nvSpPr>
            <p:cNvPr id="156" name="155 CuadroTexto"/>
            <p:cNvSpPr txBox="1"/>
            <p:nvPr/>
          </p:nvSpPr>
          <p:spPr>
            <a:xfrm>
              <a:off x="4644008" y="1988840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CIA G</a:t>
              </a:r>
              <a:endParaRPr lang="es-ES" sz="1600" dirty="0">
                <a:latin typeface="Verdana" pitchFamily="34" charset="0"/>
              </a:endParaRPr>
            </a:p>
          </p:txBody>
        </p:sp>
      </p:grpSp>
      <p:cxnSp>
        <p:nvCxnSpPr>
          <p:cNvPr id="158" name="16 Conector curvado"/>
          <p:cNvCxnSpPr>
            <a:stCxn id="153" idx="3"/>
            <a:endCxn id="155" idx="1"/>
          </p:cNvCxnSpPr>
          <p:nvPr/>
        </p:nvCxnSpPr>
        <p:spPr>
          <a:xfrm>
            <a:off x="2699792" y="5172421"/>
            <a:ext cx="853018" cy="2254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16 Conector curvado"/>
          <p:cNvCxnSpPr>
            <a:stCxn id="156" idx="2"/>
            <a:endCxn id="30738" idx="3"/>
          </p:cNvCxnSpPr>
          <p:nvPr/>
        </p:nvCxnSpPr>
        <p:spPr>
          <a:xfrm rot="5400000">
            <a:off x="3369317" y="5618308"/>
            <a:ext cx="157888" cy="80731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159 Conector curvado"/>
          <p:cNvCxnSpPr>
            <a:stCxn id="30738" idx="1"/>
            <a:endCxn id="151" idx="3"/>
          </p:cNvCxnSpPr>
          <p:nvPr/>
        </p:nvCxnSpPr>
        <p:spPr>
          <a:xfrm rot="10800000">
            <a:off x="1340640" y="5604469"/>
            <a:ext cx="999112" cy="49644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160 Conector curvado"/>
          <p:cNvCxnSpPr>
            <a:stCxn id="151" idx="3"/>
          </p:cNvCxnSpPr>
          <p:nvPr/>
        </p:nvCxnSpPr>
        <p:spPr>
          <a:xfrm flipV="1">
            <a:off x="1340640" y="5216747"/>
            <a:ext cx="639072" cy="38772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8" name="Picture 18" descr="http://t2.gstatic.com/images?q=tbn:ANd9GcRfwLEpxJAwBJiZ95ej0SqhLSejm04x4CyPzOGUfrjy-zgY_qz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39752" y="5748485"/>
            <a:ext cx="704850" cy="70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67544" y="1916832"/>
            <a:ext cx="936104" cy="1058634"/>
            <a:chOff x="3275856" y="1412776"/>
            <a:chExt cx="936104" cy="105863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7864" y="1412776"/>
              <a:ext cx="676103" cy="1018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CuadroTexto"/>
            <p:cNvSpPr txBox="1"/>
            <p:nvPr/>
          </p:nvSpPr>
          <p:spPr>
            <a:xfrm>
              <a:off x="3275856" y="2132856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Rubén</a:t>
              </a:r>
              <a:endParaRPr lang="es-ES" sz="1600" dirty="0">
                <a:latin typeface="Verdana" pitchFamily="34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467544" y="4593618"/>
            <a:ext cx="1008112" cy="1080120"/>
            <a:chOff x="3635896" y="2708920"/>
            <a:chExt cx="1080120" cy="105863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1920" y="2708920"/>
              <a:ext cx="486583" cy="88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CuadroTexto"/>
            <p:cNvSpPr txBox="1"/>
            <p:nvPr/>
          </p:nvSpPr>
          <p:spPr>
            <a:xfrm>
              <a:off x="3635896" y="3429000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Cristian</a:t>
              </a:r>
              <a:endParaRPr lang="es-ES" sz="1600" dirty="0">
                <a:latin typeface="Verdana" pitchFamily="34" charset="0"/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7380312" y="3284984"/>
            <a:ext cx="1008112" cy="801380"/>
            <a:chOff x="539552" y="2915652"/>
            <a:chExt cx="1008112" cy="801380"/>
          </a:xfrm>
        </p:grpSpPr>
        <p:pic>
          <p:nvPicPr>
            <p:cNvPr id="11" name="Picture 16" descr="http://icdn.pro/images/es/l/a/las-preferencias-de-sistema-en-tiempo-icono-3971-9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2915652"/>
              <a:ext cx="432048" cy="432050"/>
            </a:xfrm>
            <a:prstGeom prst="rect">
              <a:avLst/>
            </a:prstGeom>
            <a:noFill/>
          </p:spPr>
        </p:pic>
        <p:sp>
          <p:nvSpPr>
            <p:cNvPr id="12" name="11 CuadroTexto"/>
            <p:cNvSpPr txBox="1"/>
            <p:nvPr/>
          </p:nvSpPr>
          <p:spPr>
            <a:xfrm>
              <a:off x="539552" y="3347700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14 AÑOS</a:t>
              </a:r>
              <a:endParaRPr lang="es-ES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3707904" y="3009442"/>
            <a:ext cx="936104" cy="986626"/>
            <a:chOff x="4499992" y="2780928"/>
            <a:chExt cx="936104" cy="986626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4008" y="2780928"/>
              <a:ext cx="517584" cy="816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4 CuadroTexto"/>
            <p:cNvSpPr txBox="1"/>
            <p:nvPr/>
          </p:nvSpPr>
          <p:spPr>
            <a:xfrm>
              <a:off x="4499992" y="3429000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Adrián</a:t>
              </a:r>
              <a:endParaRPr lang="es-ES" sz="1600" dirty="0">
                <a:latin typeface="Verdana" pitchFamily="34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3779912" y="5445224"/>
            <a:ext cx="1080120" cy="986626"/>
            <a:chOff x="4487990" y="1340768"/>
            <a:chExt cx="1260140" cy="114198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88023" y="1340768"/>
              <a:ext cx="51305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17 CuadroTexto"/>
            <p:cNvSpPr txBox="1"/>
            <p:nvPr/>
          </p:nvSpPr>
          <p:spPr>
            <a:xfrm>
              <a:off x="4487990" y="2090886"/>
              <a:ext cx="1260140" cy="391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Antonio</a:t>
              </a:r>
              <a:endParaRPr lang="es-ES" sz="1600" dirty="0">
                <a:latin typeface="Verdana" pitchFamily="34" charset="0"/>
              </a:endParaRPr>
            </a:p>
          </p:txBody>
        </p:sp>
      </p:grpSp>
      <p:cxnSp>
        <p:nvCxnSpPr>
          <p:cNvPr id="22" name="48 Conector curvado"/>
          <p:cNvCxnSpPr>
            <a:stCxn id="5" idx="3"/>
            <a:endCxn id="648" idx="1"/>
          </p:cNvCxnSpPr>
          <p:nvPr/>
        </p:nvCxnSpPr>
        <p:spPr>
          <a:xfrm flipV="1">
            <a:off x="1215655" y="1598626"/>
            <a:ext cx="332009" cy="82750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48 Conector curvado"/>
          <p:cNvCxnSpPr>
            <a:stCxn id="5" idx="3"/>
            <a:endCxn id="658" idx="1"/>
          </p:cNvCxnSpPr>
          <p:nvPr/>
        </p:nvCxnSpPr>
        <p:spPr>
          <a:xfrm flipV="1">
            <a:off x="1215655" y="2187180"/>
            <a:ext cx="332009" cy="23895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curvado"/>
          <p:cNvCxnSpPr>
            <a:stCxn id="5" idx="3"/>
            <a:endCxn id="668" idx="1"/>
          </p:cNvCxnSpPr>
          <p:nvPr/>
        </p:nvCxnSpPr>
        <p:spPr>
          <a:xfrm>
            <a:off x="1215655" y="2426134"/>
            <a:ext cx="332009" cy="33711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8 Conector curvado"/>
          <p:cNvCxnSpPr>
            <a:stCxn id="5" idx="3"/>
            <a:endCxn id="678" idx="1"/>
          </p:cNvCxnSpPr>
          <p:nvPr/>
        </p:nvCxnSpPr>
        <p:spPr>
          <a:xfrm>
            <a:off x="1215655" y="2426134"/>
            <a:ext cx="332009" cy="84116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48 Conector curvado"/>
          <p:cNvCxnSpPr>
            <a:stCxn id="8" idx="3"/>
            <a:endCxn id="454" idx="1"/>
          </p:cNvCxnSpPr>
          <p:nvPr/>
        </p:nvCxnSpPr>
        <p:spPr>
          <a:xfrm flipV="1">
            <a:off x="1123310" y="3987380"/>
            <a:ext cx="424354" cy="105969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155 Grupo"/>
          <p:cNvGrpSpPr/>
          <p:nvPr/>
        </p:nvGrpSpPr>
        <p:grpSpPr>
          <a:xfrm>
            <a:off x="1547664" y="5889761"/>
            <a:ext cx="1800200" cy="545284"/>
            <a:chOff x="5724128" y="1124744"/>
            <a:chExt cx="2391504" cy="686185"/>
          </a:xfrm>
        </p:grpSpPr>
        <p:grpSp>
          <p:nvGrpSpPr>
            <p:cNvPr id="157" name="101 Grupo"/>
            <p:cNvGrpSpPr/>
            <p:nvPr/>
          </p:nvGrpSpPr>
          <p:grpSpPr>
            <a:xfrm>
              <a:off x="5724128" y="1124745"/>
              <a:ext cx="1512168" cy="686184"/>
              <a:chOff x="6732240" y="1124745"/>
              <a:chExt cx="1512168" cy="686184"/>
            </a:xfrm>
          </p:grpSpPr>
          <p:grpSp>
            <p:nvGrpSpPr>
              <p:cNvPr id="160" name="54 Grupo"/>
              <p:cNvGrpSpPr/>
              <p:nvPr/>
            </p:nvGrpSpPr>
            <p:grpSpPr>
              <a:xfrm>
                <a:off x="6732240" y="1196752"/>
                <a:ext cx="576064" cy="410592"/>
                <a:chOff x="2339752" y="1268760"/>
                <a:chExt cx="838200" cy="626616"/>
              </a:xfrm>
            </p:grpSpPr>
            <p:pic>
              <p:nvPicPr>
                <p:cNvPr id="164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339752" y="1412776"/>
                  <a:ext cx="838200" cy="482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" name="164 Imagen" descr="Robado.jp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555776" y="1268760"/>
                  <a:ext cx="576064" cy="576064"/>
                </a:xfrm>
                <a:prstGeom prst="rect">
                  <a:avLst/>
                </a:prstGeom>
              </p:spPr>
            </p:pic>
          </p:grpSp>
          <p:grpSp>
            <p:nvGrpSpPr>
              <p:cNvPr id="161" name="58 Grupo"/>
              <p:cNvGrpSpPr/>
              <p:nvPr/>
            </p:nvGrpSpPr>
            <p:grpSpPr>
              <a:xfrm>
                <a:off x="7380312" y="1124745"/>
                <a:ext cx="864096" cy="686184"/>
                <a:chOff x="4644009" y="1484784"/>
                <a:chExt cx="1248139" cy="968907"/>
              </a:xfrm>
            </p:grpSpPr>
            <p:pic>
              <p:nvPicPr>
                <p:cNvPr id="162" name="Picture 6" descr="http://www.soporteinformatico.verti.com/img/icono-asistencia.gif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788024" y="1484784"/>
                  <a:ext cx="720080" cy="594849"/>
                </a:xfrm>
                <a:prstGeom prst="rect">
                  <a:avLst/>
                </a:prstGeom>
                <a:noFill/>
              </p:spPr>
            </p:pic>
            <p:sp>
              <p:nvSpPr>
                <p:cNvPr id="163" name="162 CuadroTexto"/>
                <p:cNvSpPr txBox="1"/>
                <p:nvPr/>
              </p:nvSpPr>
              <p:spPr>
                <a:xfrm>
                  <a:off x="4644009" y="1988839"/>
                  <a:ext cx="1248139" cy="464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100" dirty="0" smtClean="0">
                      <a:latin typeface="Verdana" pitchFamily="34" charset="0"/>
                    </a:rPr>
                    <a:t>CIA G</a:t>
                  </a:r>
                  <a:endParaRPr lang="es-ES" sz="1100" dirty="0">
                    <a:latin typeface="Verdana" pitchFamily="34" charset="0"/>
                  </a:endParaRPr>
                </a:p>
              </p:txBody>
            </p:sp>
          </p:grpSp>
        </p:grpSp>
        <p:pic>
          <p:nvPicPr>
            <p:cNvPr id="158" name="Picture 16" descr="http://icdn.pro/images/es/l/a/las-preferencias-de-sistema-en-tiempo-icono-3971-9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23544" y="1124744"/>
              <a:ext cx="401187" cy="389395"/>
            </a:xfrm>
            <a:prstGeom prst="rect">
              <a:avLst/>
            </a:prstGeom>
            <a:noFill/>
          </p:spPr>
        </p:pic>
        <p:sp>
          <p:nvSpPr>
            <p:cNvPr id="159" name="158 CuadroTexto"/>
            <p:cNvSpPr txBox="1"/>
            <p:nvPr/>
          </p:nvSpPr>
          <p:spPr>
            <a:xfrm>
              <a:off x="7035512" y="1458496"/>
              <a:ext cx="1080120" cy="32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 smtClean="0">
                  <a:latin typeface="Verdana" pitchFamily="34" charset="0"/>
                </a:rPr>
                <a:t>8 meses</a:t>
              </a:r>
              <a:endParaRPr lang="es-ES" sz="1100" dirty="0">
                <a:latin typeface="Verdana" pitchFamily="34" charset="0"/>
              </a:endParaRPr>
            </a:p>
          </p:txBody>
        </p:sp>
      </p:grpSp>
      <p:cxnSp>
        <p:nvCxnSpPr>
          <p:cNvPr id="413" name="48 Conector curvado"/>
          <p:cNvCxnSpPr>
            <a:stCxn id="8" idx="3"/>
            <a:endCxn id="445" idx="1"/>
          </p:cNvCxnSpPr>
          <p:nvPr/>
        </p:nvCxnSpPr>
        <p:spPr>
          <a:xfrm flipV="1">
            <a:off x="1123310" y="5016843"/>
            <a:ext cx="536111" cy="3023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48 Conector curvado"/>
          <p:cNvCxnSpPr>
            <a:stCxn id="8" idx="3"/>
            <a:endCxn id="464" idx="1"/>
          </p:cNvCxnSpPr>
          <p:nvPr/>
        </p:nvCxnSpPr>
        <p:spPr>
          <a:xfrm flipV="1">
            <a:off x="1123310" y="4503926"/>
            <a:ext cx="424354" cy="54315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48 Conector curvado"/>
          <p:cNvCxnSpPr>
            <a:stCxn id="8" idx="3"/>
            <a:endCxn id="434" idx="1"/>
          </p:cNvCxnSpPr>
          <p:nvPr/>
        </p:nvCxnSpPr>
        <p:spPr>
          <a:xfrm>
            <a:off x="1123310" y="5047077"/>
            <a:ext cx="424354" cy="53696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48 Conector curvado"/>
          <p:cNvCxnSpPr>
            <a:stCxn id="8" idx="3"/>
            <a:endCxn id="164" idx="1"/>
          </p:cNvCxnSpPr>
          <p:nvPr/>
        </p:nvCxnSpPr>
        <p:spPr>
          <a:xfrm>
            <a:off x="1123310" y="5047077"/>
            <a:ext cx="424354" cy="110054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6" name="425 Grupo"/>
          <p:cNvGrpSpPr/>
          <p:nvPr/>
        </p:nvGrpSpPr>
        <p:grpSpPr>
          <a:xfrm>
            <a:off x="1547664" y="5326187"/>
            <a:ext cx="1800200" cy="545284"/>
            <a:chOff x="5724128" y="1124744"/>
            <a:chExt cx="2391504" cy="686185"/>
          </a:xfrm>
        </p:grpSpPr>
        <p:grpSp>
          <p:nvGrpSpPr>
            <p:cNvPr id="427" name="101 Grupo"/>
            <p:cNvGrpSpPr/>
            <p:nvPr/>
          </p:nvGrpSpPr>
          <p:grpSpPr>
            <a:xfrm>
              <a:off x="5724128" y="1124745"/>
              <a:ext cx="1512168" cy="686184"/>
              <a:chOff x="6732240" y="1124745"/>
              <a:chExt cx="1512168" cy="686184"/>
            </a:xfrm>
          </p:grpSpPr>
          <p:grpSp>
            <p:nvGrpSpPr>
              <p:cNvPr id="430" name="54 Grupo"/>
              <p:cNvGrpSpPr/>
              <p:nvPr/>
            </p:nvGrpSpPr>
            <p:grpSpPr>
              <a:xfrm>
                <a:off x="6732240" y="1196752"/>
                <a:ext cx="576064" cy="410592"/>
                <a:chOff x="2339752" y="1268760"/>
                <a:chExt cx="838200" cy="626616"/>
              </a:xfrm>
            </p:grpSpPr>
            <p:pic>
              <p:nvPicPr>
                <p:cNvPr id="434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339752" y="1412776"/>
                  <a:ext cx="838200" cy="482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5" name="434 Imagen" descr="Robado.jp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555776" y="1268760"/>
                  <a:ext cx="576064" cy="576064"/>
                </a:xfrm>
                <a:prstGeom prst="rect">
                  <a:avLst/>
                </a:prstGeom>
              </p:spPr>
            </p:pic>
          </p:grpSp>
          <p:grpSp>
            <p:nvGrpSpPr>
              <p:cNvPr id="431" name="58 Grupo"/>
              <p:cNvGrpSpPr/>
              <p:nvPr/>
            </p:nvGrpSpPr>
            <p:grpSpPr>
              <a:xfrm>
                <a:off x="7380312" y="1124745"/>
                <a:ext cx="864096" cy="686184"/>
                <a:chOff x="4644009" y="1484784"/>
                <a:chExt cx="1248139" cy="968907"/>
              </a:xfrm>
            </p:grpSpPr>
            <p:pic>
              <p:nvPicPr>
                <p:cNvPr id="432" name="Picture 6" descr="http://www.soporteinformatico.verti.com/img/icono-asistencia.gif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788024" y="1484784"/>
                  <a:ext cx="720080" cy="594849"/>
                </a:xfrm>
                <a:prstGeom prst="rect">
                  <a:avLst/>
                </a:prstGeom>
                <a:noFill/>
              </p:spPr>
            </p:pic>
            <p:sp>
              <p:nvSpPr>
                <p:cNvPr id="433" name="432 CuadroTexto"/>
                <p:cNvSpPr txBox="1"/>
                <p:nvPr/>
              </p:nvSpPr>
              <p:spPr>
                <a:xfrm>
                  <a:off x="4644009" y="1988839"/>
                  <a:ext cx="1248139" cy="464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100" dirty="0" smtClean="0">
                      <a:latin typeface="Verdana" pitchFamily="34" charset="0"/>
                    </a:rPr>
                    <a:t>CIA G</a:t>
                  </a:r>
                  <a:endParaRPr lang="es-ES" sz="1100" dirty="0">
                    <a:latin typeface="Verdana" pitchFamily="34" charset="0"/>
                  </a:endParaRPr>
                </a:p>
              </p:txBody>
            </p:sp>
          </p:grpSp>
        </p:grpSp>
        <p:pic>
          <p:nvPicPr>
            <p:cNvPr id="428" name="Picture 16" descr="http://icdn.pro/images/es/l/a/las-preferencias-de-sistema-en-tiempo-icono-3971-9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23544" y="1124744"/>
              <a:ext cx="401187" cy="389395"/>
            </a:xfrm>
            <a:prstGeom prst="rect">
              <a:avLst/>
            </a:prstGeom>
            <a:noFill/>
          </p:spPr>
        </p:pic>
        <p:sp>
          <p:nvSpPr>
            <p:cNvPr id="429" name="428 CuadroTexto"/>
            <p:cNvSpPr txBox="1"/>
            <p:nvPr/>
          </p:nvSpPr>
          <p:spPr>
            <a:xfrm>
              <a:off x="7035512" y="1458496"/>
              <a:ext cx="1080120" cy="32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 smtClean="0">
                  <a:latin typeface="Verdana" pitchFamily="34" charset="0"/>
                </a:rPr>
                <a:t>5 meses</a:t>
              </a:r>
              <a:endParaRPr lang="es-ES" sz="1100" dirty="0">
                <a:latin typeface="Verdana" pitchFamily="34" charset="0"/>
              </a:endParaRPr>
            </a:p>
          </p:txBody>
        </p:sp>
      </p:grpSp>
      <p:grpSp>
        <p:nvGrpSpPr>
          <p:cNvPr id="436" name="435 Grupo"/>
          <p:cNvGrpSpPr/>
          <p:nvPr/>
        </p:nvGrpSpPr>
        <p:grpSpPr>
          <a:xfrm>
            <a:off x="1547664" y="4809642"/>
            <a:ext cx="1944215" cy="545284"/>
            <a:chOff x="5724128" y="1124744"/>
            <a:chExt cx="2582823" cy="686185"/>
          </a:xfrm>
        </p:grpSpPr>
        <p:grpSp>
          <p:nvGrpSpPr>
            <p:cNvPr id="437" name="101 Grupo"/>
            <p:cNvGrpSpPr/>
            <p:nvPr/>
          </p:nvGrpSpPr>
          <p:grpSpPr>
            <a:xfrm>
              <a:off x="5724128" y="1124745"/>
              <a:ext cx="1512168" cy="686184"/>
              <a:chOff x="6732240" y="1124745"/>
              <a:chExt cx="1512168" cy="686184"/>
            </a:xfrm>
          </p:grpSpPr>
          <p:grpSp>
            <p:nvGrpSpPr>
              <p:cNvPr id="440" name="54 Grupo"/>
              <p:cNvGrpSpPr/>
              <p:nvPr/>
            </p:nvGrpSpPr>
            <p:grpSpPr>
              <a:xfrm>
                <a:off x="6732240" y="1196752"/>
                <a:ext cx="576064" cy="410592"/>
                <a:chOff x="2339752" y="1268760"/>
                <a:chExt cx="838200" cy="626616"/>
              </a:xfrm>
            </p:grpSpPr>
            <p:pic>
              <p:nvPicPr>
                <p:cNvPr id="444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339752" y="1412776"/>
                  <a:ext cx="838200" cy="482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5" name="444 Imagen" descr="Robado.jp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555776" y="1268760"/>
                  <a:ext cx="576064" cy="576064"/>
                </a:xfrm>
                <a:prstGeom prst="rect">
                  <a:avLst/>
                </a:prstGeom>
              </p:spPr>
            </p:pic>
          </p:grpSp>
          <p:grpSp>
            <p:nvGrpSpPr>
              <p:cNvPr id="441" name="58 Grupo"/>
              <p:cNvGrpSpPr/>
              <p:nvPr/>
            </p:nvGrpSpPr>
            <p:grpSpPr>
              <a:xfrm>
                <a:off x="7380312" y="1124745"/>
                <a:ext cx="864096" cy="686184"/>
                <a:chOff x="4644009" y="1484784"/>
                <a:chExt cx="1248139" cy="968907"/>
              </a:xfrm>
            </p:grpSpPr>
            <p:pic>
              <p:nvPicPr>
                <p:cNvPr id="442" name="Picture 6" descr="http://www.soporteinformatico.verti.com/img/icono-asistencia.gif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788024" y="1484784"/>
                  <a:ext cx="720080" cy="594849"/>
                </a:xfrm>
                <a:prstGeom prst="rect">
                  <a:avLst/>
                </a:prstGeom>
                <a:noFill/>
              </p:spPr>
            </p:pic>
            <p:sp>
              <p:nvSpPr>
                <p:cNvPr id="443" name="442 CuadroTexto"/>
                <p:cNvSpPr txBox="1"/>
                <p:nvPr/>
              </p:nvSpPr>
              <p:spPr>
                <a:xfrm>
                  <a:off x="4644009" y="1988839"/>
                  <a:ext cx="1248139" cy="464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100" dirty="0" smtClean="0">
                      <a:latin typeface="Verdana" pitchFamily="34" charset="0"/>
                    </a:rPr>
                    <a:t>CIA E</a:t>
                  </a:r>
                  <a:endParaRPr lang="es-ES" sz="1100" dirty="0">
                    <a:latin typeface="Verdana" pitchFamily="34" charset="0"/>
                  </a:endParaRPr>
                </a:p>
              </p:txBody>
            </p:sp>
          </p:grpSp>
        </p:grpSp>
        <p:pic>
          <p:nvPicPr>
            <p:cNvPr id="438" name="Picture 16" descr="http://icdn.pro/images/es/l/a/las-preferencias-de-sistema-en-tiempo-icono-3971-9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23544" y="1124744"/>
              <a:ext cx="401187" cy="389395"/>
            </a:xfrm>
            <a:prstGeom prst="rect">
              <a:avLst/>
            </a:prstGeom>
            <a:noFill/>
          </p:spPr>
        </p:pic>
        <p:sp>
          <p:nvSpPr>
            <p:cNvPr id="439" name="438 CuadroTexto"/>
            <p:cNvSpPr txBox="1"/>
            <p:nvPr/>
          </p:nvSpPr>
          <p:spPr>
            <a:xfrm>
              <a:off x="7035511" y="1458495"/>
              <a:ext cx="1271440" cy="32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 smtClean="0">
                  <a:latin typeface="Verdana" pitchFamily="34" charset="0"/>
                </a:rPr>
                <a:t>12 meses</a:t>
              </a:r>
              <a:endParaRPr lang="es-ES" sz="1100" dirty="0">
                <a:latin typeface="Verdana" pitchFamily="34" charset="0"/>
              </a:endParaRPr>
            </a:p>
          </p:txBody>
        </p:sp>
      </p:grpSp>
      <p:grpSp>
        <p:nvGrpSpPr>
          <p:cNvPr id="446" name="445 Grupo"/>
          <p:cNvGrpSpPr/>
          <p:nvPr/>
        </p:nvGrpSpPr>
        <p:grpSpPr>
          <a:xfrm>
            <a:off x="1547664" y="3729522"/>
            <a:ext cx="1800200" cy="545284"/>
            <a:chOff x="5724128" y="1124744"/>
            <a:chExt cx="2391504" cy="686185"/>
          </a:xfrm>
        </p:grpSpPr>
        <p:grpSp>
          <p:nvGrpSpPr>
            <p:cNvPr id="447" name="101 Grupo"/>
            <p:cNvGrpSpPr/>
            <p:nvPr/>
          </p:nvGrpSpPr>
          <p:grpSpPr>
            <a:xfrm>
              <a:off x="5724128" y="1124745"/>
              <a:ext cx="1512168" cy="686184"/>
              <a:chOff x="6732240" y="1124745"/>
              <a:chExt cx="1512168" cy="686184"/>
            </a:xfrm>
          </p:grpSpPr>
          <p:grpSp>
            <p:nvGrpSpPr>
              <p:cNvPr id="450" name="54 Grupo"/>
              <p:cNvGrpSpPr/>
              <p:nvPr/>
            </p:nvGrpSpPr>
            <p:grpSpPr>
              <a:xfrm>
                <a:off x="6732240" y="1196752"/>
                <a:ext cx="576064" cy="410592"/>
                <a:chOff x="2339752" y="1268760"/>
                <a:chExt cx="838200" cy="626616"/>
              </a:xfrm>
            </p:grpSpPr>
            <p:pic>
              <p:nvPicPr>
                <p:cNvPr id="454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339752" y="1412776"/>
                  <a:ext cx="838200" cy="482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5" name="454 Imagen" descr="Robado.jp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555776" y="1268760"/>
                  <a:ext cx="576064" cy="576064"/>
                </a:xfrm>
                <a:prstGeom prst="rect">
                  <a:avLst/>
                </a:prstGeom>
              </p:spPr>
            </p:pic>
          </p:grpSp>
          <p:grpSp>
            <p:nvGrpSpPr>
              <p:cNvPr id="451" name="58 Grupo"/>
              <p:cNvGrpSpPr/>
              <p:nvPr/>
            </p:nvGrpSpPr>
            <p:grpSpPr>
              <a:xfrm>
                <a:off x="7380312" y="1124745"/>
                <a:ext cx="864096" cy="686184"/>
                <a:chOff x="4644009" y="1484784"/>
                <a:chExt cx="1248139" cy="968907"/>
              </a:xfrm>
            </p:grpSpPr>
            <p:pic>
              <p:nvPicPr>
                <p:cNvPr id="452" name="Picture 6" descr="http://www.soporteinformatico.verti.com/img/icono-asistencia.gif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788024" y="1484784"/>
                  <a:ext cx="720080" cy="594849"/>
                </a:xfrm>
                <a:prstGeom prst="rect">
                  <a:avLst/>
                </a:prstGeom>
                <a:noFill/>
              </p:spPr>
            </p:pic>
            <p:sp>
              <p:nvSpPr>
                <p:cNvPr id="453" name="452 CuadroTexto"/>
                <p:cNvSpPr txBox="1"/>
                <p:nvPr/>
              </p:nvSpPr>
              <p:spPr>
                <a:xfrm>
                  <a:off x="4644009" y="1988839"/>
                  <a:ext cx="1248139" cy="464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100" dirty="0" smtClean="0">
                      <a:latin typeface="Verdana" pitchFamily="34" charset="0"/>
                    </a:rPr>
                    <a:t>CIA C</a:t>
                  </a:r>
                  <a:endParaRPr lang="es-ES" sz="1100" dirty="0">
                    <a:latin typeface="Verdana" pitchFamily="34" charset="0"/>
                  </a:endParaRPr>
                </a:p>
              </p:txBody>
            </p:sp>
          </p:grpSp>
        </p:grpSp>
        <p:pic>
          <p:nvPicPr>
            <p:cNvPr id="448" name="Picture 16" descr="http://icdn.pro/images/es/l/a/las-preferencias-de-sistema-en-tiempo-icono-3971-9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23544" y="1124744"/>
              <a:ext cx="401187" cy="389395"/>
            </a:xfrm>
            <a:prstGeom prst="rect">
              <a:avLst/>
            </a:prstGeom>
            <a:noFill/>
          </p:spPr>
        </p:pic>
        <p:sp>
          <p:nvSpPr>
            <p:cNvPr id="449" name="448 CuadroTexto"/>
            <p:cNvSpPr txBox="1"/>
            <p:nvPr/>
          </p:nvSpPr>
          <p:spPr>
            <a:xfrm>
              <a:off x="7035512" y="1458496"/>
              <a:ext cx="1080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 smtClean="0">
                  <a:latin typeface="Verdana" pitchFamily="34" charset="0"/>
                </a:rPr>
                <a:t>4 meses</a:t>
              </a:r>
              <a:endParaRPr lang="es-ES" sz="1100" dirty="0">
                <a:latin typeface="Verdana" pitchFamily="34" charset="0"/>
              </a:endParaRPr>
            </a:p>
          </p:txBody>
        </p:sp>
      </p:grpSp>
      <p:grpSp>
        <p:nvGrpSpPr>
          <p:cNvPr id="456" name="455 Grupo"/>
          <p:cNvGrpSpPr/>
          <p:nvPr/>
        </p:nvGrpSpPr>
        <p:grpSpPr>
          <a:xfrm>
            <a:off x="1547664" y="4246068"/>
            <a:ext cx="1872208" cy="526829"/>
            <a:chOff x="5724128" y="1124744"/>
            <a:chExt cx="2487164" cy="662961"/>
          </a:xfrm>
        </p:grpSpPr>
        <p:grpSp>
          <p:nvGrpSpPr>
            <p:cNvPr id="457" name="101 Grupo"/>
            <p:cNvGrpSpPr/>
            <p:nvPr/>
          </p:nvGrpSpPr>
          <p:grpSpPr>
            <a:xfrm>
              <a:off x="5724128" y="1124745"/>
              <a:ext cx="1512168" cy="618585"/>
              <a:chOff x="6732240" y="1124745"/>
              <a:chExt cx="1512168" cy="618585"/>
            </a:xfrm>
          </p:grpSpPr>
          <p:grpSp>
            <p:nvGrpSpPr>
              <p:cNvPr id="460" name="54 Grupo"/>
              <p:cNvGrpSpPr/>
              <p:nvPr/>
            </p:nvGrpSpPr>
            <p:grpSpPr>
              <a:xfrm>
                <a:off x="6732240" y="1196752"/>
                <a:ext cx="576064" cy="410592"/>
                <a:chOff x="2339752" y="1268760"/>
                <a:chExt cx="838200" cy="626616"/>
              </a:xfrm>
            </p:grpSpPr>
            <p:pic>
              <p:nvPicPr>
                <p:cNvPr id="464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339752" y="1412776"/>
                  <a:ext cx="838200" cy="482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5" name="464 Imagen" descr="Robado.jp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555776" y="1268760"/>
                  <a:ext cx="576064" cy="576064"/>
                </a:xfrm>
                <a:prstGeom prst="rect">
                  <a:avLst/>
                </a:prstGeom>
              </p:spPr>
            </p:pic>
          </p:grpSp>
          <p:grpSp>
            <p:nvGrpSpPr>
              <p:cNvPr id="461" name="58 Grupo"/>
              <p:cNvGrpSpPr/>
              <p:nvPr/>
            </p:nvGrpSpPr>
            <p:grpSpPr>
              <a:xfrm>
                <a:off x="7380312" y="1124745"/>
                <a:ext cx="864096" cy="618585"/>
                <a:chOff x="4644009" y="1484784"/>
                <a:chExt cx="1248139" cy="873456"/>
              </a:xfrm>
            </p:grpSpPr>
            <p:pic>
              <p:nvPicPr>
                <p:cNvPr id="462" name="Picture 6" descr="http://www.soporteinformatico.verti.com/img/icono-asistencia.gif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788024" y="1484784"/>
                  <a:ext cx="720080" cy="594849"/>
                </a:xfrm>
                <a:prstGeom prst="rect">
                  <a:avLst/>
                </a:prstGeom>
                <a:noFill/>
              </p:spPr>
            </p:pic>
            <p:sp>
              <p:nvSpPr>
                <p:cNvPr id="463" name="462 CuadroTexto"/>
                <p:cNvSpPr txBox="1"/>
                <p:nvPr/>
              </p:nvSpPr>
              <p:spPr>
                <a:xfrm>
                  <a:off x="4644009" y="1988840"/>
                  <a:ext cx="1248139" cy="369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100" dirty="0" smtClean="0">
                      <a:latin typeface="Verdana" pitchFamily="34" charset="0"/>
                    </a:rPr>
                    <a:t>CIA A</a:t>
                  </a:r>
                  <a:endParaRPr lang="es-ES" sz="1100" dirty="0">
                    <a:latin typeface="Verdana" pitchFamily="34" charset="0"/>
                  </a:endParaRPr>
                </a:p>
              </p:txBody>
            </p:sp>
          </p:grpSp>
        </p:grpSp>
        <p:pic>
          <p:nvPicPr>
            <p:cNvPr id="458" name="Picture 16" descr="http://icdn.pro/images/es/l/a/las-preferencias-de-sistema-en-tiempo-icono-3971-9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23544" y="1124744"/>
              <a:ext cx="401187" cy="389395"/>
            </a:xfrm>
            <a:prstGeom prst="rect">
              <a:avLst/>
            </a:prstGeom>
            <a:noFill/>
          </p:spPr>
        </p:pic>
        <p:sp>
          <p:nvSpPr>
            <p:cNvPr id="459" name="458 CuadroTexto"/>
            <p:cNvSpPr txBox="1"/>
            <p:nvPr/>
          </p:nvSpPr>
          <p:spPr>
            <a:xfrm>
              <a:off x="7035512" y="1458495"/>
              <a:ext cx="1175780" cy="32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 smtClean="0">
                  <a:latin typeface="Verdana" pitchFamily="34" charset="0"/>
                </a:rPr>
                <a:t>10 meses</a:t>
              </a:r>
              <a:endParaRPr lang="es-ES" sz="1100" dirty="0">
                <a:latin typeface="Verdana" pitchFamily="34" charset="0"/>
              </a:endParaRPr>
            </a:p>
          </p:txBody>
        </p:sp>
      </p:grpSp>
      <p:grpSp>
        <p:nvGrpSpPr>
          <p:cNvPr id="640" name="639 Grupo"/>
          <p:cNvGrpSpPr/>
          <p:nvPr/>
        </p:nvGrpSpPr>
        <p:grpSpPr>
          <a:xfrm>
            <a:off x="1547664" y="1340768"/>
            <a:ext cx="1800200" cy="526830"/>
            <a:chOff x="5724128" y="1124744"/>
            <a:chExt cx="2391504" cy="662962"/>
          </a:xfrm>
        </p:grpSpPr>
        <p:grpSp>
          <p:nvGrpSpPr>
            <p:cNvPr id="641" name="101 Grupo"/>
            <p:cNvGrpSpPr/>
            <p:nvPr/>
          </p:nvGrpSpPr>
          <p:grpSpPr>
            <a:xfrm>
              <a:off x="5724128" y="1124745"/>
              <a:ext cx="1512168" cy="618585"/>
              <a:chOff x="6732240" y="1124745"/>
              <a:chExt cx="1512168" cy="618585"/>
            </a:xfrm>
          </p:grpSpPr>
          <p:grpSp>
            <p:nvGrpSpPr>
              <p:cNvPr id="644" name="54 Grupo"/>
              <p:cNvGrpSpPr/>
              <p:nvPr/>
            </p:nvGrpSpPr>
            <p:grpSpPr>
              <a:xfrm>
                <a:off x="6732240" y="1196752"/>
                <a:ext cx="576064" cy="410592"/>
                <a:chOff x="2339752" y="1268760"/>
                <a:chExt cx="838200" cy="626616"/>
              </a:xfrm>
            </p:grpSpPr>
            <p:pic>
              <p:nvPicPr>
                <p:cNvPr id="648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339752" y="1412776"/>
                  <a:ext cx="838200" cy="482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49" name="648 Imagen" descr="Robado.jp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555776" y="1268760"/>
                  <a:ext cx="576064" cy="576064"/>
                </a:xfrm>
                <a:prstGeom prst="rect">
                  <a:avLst/>
                </a:prstGeom>
              </p:spPr>
            </p:pic>
          </p:grpSp>
          <p:grpSp>
            <p:nvGrpSpPr>
              <p:cNvPr id="645" name="58 Grupo"/>
              <p:cNvGrpSpPr/>
              <p:nvPr/>
            </p:nvGrpSpPr>
            <p:grpSpPr>
              <a:xfrm>
                <a:off x="7380312" y="1124745"/>
                <a:ext cx="864096" cy="618585"/>
                <a:chOff x="4644009" y="1484784"/>
                <a:chExt cx="1248139" cy="873456"/>
              </a:xfrm>
            </p:grpSpPr>
            <p:pic>
              <p:nvPicPr>
                <p:cNvPr id="646" name="Picture 6" descr="http://www.soporteinformatico.verti.com/img/icono-asistencia.gif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788024" y="1484784"/>
                  <a:ext cx="720080" cy="594849"/>
                </a:xfrm>
                <a:prstGeom prst="rect">
                  <a:avLst/>
                </a:prstGeom>
                <a:noFill/>
              </p:spPr>
            </p:pic>
            <p:sp>
              <p:nvSpPr>
                <p:cNvPr id="647" name="646 CuadroTexto"/>
                <p:cNvSpPr txBox="1"/>
                <p:nvPr/>
              </p:nvSpPr>
              <p:spPr>
                <a:xfrm>
                  <a:off x="4644009" y="1988840"/>
                  <a:ext cx="1248139" cy="369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100" dirty="0" smtClean="0">
                      <a:latin typeface="Verdana" pitchFamily="34" charset="0"/>
                    </a:rPr>
                    <a:t>CIA A</a:t>
                  </a:r>
                  <a:endParaRPr lang="es-ES" sz="1100" dirty="0">
                    <a:latin typeface="Verdana" pitchFamily="34" charset="0"/>
                  </a:endParaRPr>
                </a:p>
              </p:txBody>
            </p:sp>
          </p:grpSp>
        </p:grpSp>
        <p:pic>
          <p:nvPicPr>
            <p:cNvPr id="642" name="Picture 16" descr="http://icdn.pro/images/es/l/a/las-preferencias-de-sistema-en-tiempo-icono-3971-9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23544" y="1124744"/>
              <a:ext cx="401187" cy="389395"/>
            </a:xfrm>
            <a:prstGeom prst="rect">
              <a:avLst/>
            </a:prstGeom>
            <a:noFill/>
          </p:spPr>
        </p:pic>
        <p:sp>
          <p:nvSpPr>
            <p:cNvPr id="643" name="642 CuadroTexto"/>
            <p:cNvSpPr txBox="1"/>
            <p:nvPr/>
          </p:nvSpPr>
          <p:spPr>
            <a:xfrm>
              <a:off x="7035512" y="1458496"/>
              <a:ext cx="1080120" cy="32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 smtClean="0">
                  <a:latin typeface="Verdana" pitchFamily="34" charset="0"/>
                </a:rPr>
                <a:t>0 meses</a:t>
              </a:r>
              <a:endParaRPr lang="es-ES" sz="1100" dirty="0">
                <a:latin typeface="Verdana" pitchFamily="34" charset="0"/>
              </a:endParaRPr>
            </a:p>
          </p:txBody>
        </p:sp>
      </p:grpSp>
      <p:grpSp>
        <p:nvGrpSpPr>
          <p:cNvPr id="650" name="649 Grupo"/>
          <p:cNvGrpSpPr/>
          <p:nvPr/>
        </p:nvGrpSpPr>
        <p:grpSpPr>
          <a:xfrm>
            <a:off x="1547664" y="1929323"/>
            <a:ext cx="1944215" cy="545282"/>
            <a:chOff x="5724128" y="1124744"/>
            <a:chExt cx="2582823" cy="686182"/>
          </a:xfrm>
        </p:grpSpPr>
        <p:grpSp>
          <p:nvGrpSpPr>
            <p:cNvPr id="651" name="101 Grupo"/>
            <p:cNvGrpSpPr/>
            <p:nvPr/>
          </p:nvGrpSpPr>
          <p:grpSpPr>
            <a:xfrm>
              <a:off x="5724128" y="1124745"/>
              <a:ext cx="1512168" cy="686181"/>
              <a:chOff x="6732240" y="1124745"/>
              <a:chExt cx="1512168" cy="686181"/>
            </a:xfrm>
          </p:grpSpPr>
          <p:grpSp>
            <p:nvGrpSpPr>
              <p:cNvPr id="654" name="54 Grupo"/>
              <p:cNvGrpSpPr/>
              <p:nvPr/>
            </p:nvGrpSpPr>
            <p:grpSpPr>
              <a:xfrm>
                <a:off x="6732240" y="1196752"/>
                <a:ext cx="576064" cy="410592"/>
                <a:chOff x="2339752" y="1268760"/>
                <a:chExt cx="838200" cy="626616"/>
              </a:xfrm>
            </p:grpSpPr>
            <p:pic>
              <p:nvPicPr>
                <p:cNvPr id="658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339752" y="1412776"/>
                  <a:ext cx="838200" cy="482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59" name="658 Imagen" descr="Robado.jp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555776" y="1268760"/>
                  <a:ext cx="576064" cy="576064"/>
                </a:xfrm>
                <a:prstGeom prst="rect">
                  <a:avLst/>
                </a:prstGeom>
              </p:spPr>
            </p:pic>
          </p:grpSp>
          <p:grpSp>
            <p:nvGrpSpPr>
              <p:cNvPr id="655" name="58 Grupo"/>
              <p:cNvGrpSpPr/>
              <p:nvPr/>
            </p:nvGrpSpPr>
            <p:grpSpPr>
              <a:xfrm>
                <a:off x="7380312" y="1124745"/>
                <a:ext cx="864096" cy="686181"/>
                <a:chOff x="4644009" y="1484784"/>
                <a:chExt cx="1248139" cy="968903"/>
              </a:xfrm>
            </p:grpSpPr>
            <p:pic>
              <p:nvPicPr>
                <p:cNvPr id="656" name="Picture 6" descr="http://www.soporteinformatico.verti.com/img/icono-asistencia.gif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788024" y="1484784"/>
                  <a:ext cx="720080" cy="594849"/>
                </a:xfrm>
                <a:prstGeom prst="rect">
                  <a:avLst/>
                </a:prstGeom>
                <a:noFill/>
              </p:spPr>
            </p:pic>
            <p:sp>
              <p:nvSpPr>
                <p:cNvPr id="657" name="656 CuadroTexto"/>
                <p:cNvSpPr txBox="1"/>
                <p:nvPr/>
              </p:nvSpPr>
              <p:spPr>
                <a:xfrm>
                  <a:off x="4644009" y="1988836"/>
                  <a:ext cx="1248139" cy="464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100" dirty="0" smtClean="0">
                      <a:latin typeface="Verdana" pitchFamily="34" charset="0"/>
                    </a:rPr>
                    <a:t>CIA B</a:t>
                  </a:r>
                  <a:endParaRPr lang="es-ES" sz="1100" dirty="0">
                    <a:latin typeface="Verdana" pitchFamily="34" charset="0"/>
                  </a:endParaRPr>
                </a:p>
              </p:txBody>
            </p:sp>
          </p:grpSp>
        </p:grpSp>
        <p:pic>
          <p:nvPicPr>
            <p:cNvPr id="652" name="Picture 16" descr="http://icdn.pro/images/es/l/a/las-preferencias-de-sistema-en-tiempo-icono-3971-9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23544" y="1124744"/>
              <a:ext cx="401187" cy="389395"/>
            </a:xfrm>
            <a:prstGeom prst="rect">
              <a:avLst/>
            </a:prstGeom>
            <a:noFill/>
          </p:spPr>
        </p:pic>
        <p:sp>
          <p:nvSpPr>
            <p:cNvPr id="653" name="652 CuadroTexto"/>
            <p:cNvSpPr txBox="1"/>
            <p:nvPr/>
          </p:nvSpPr>
          <p:spPr>
            <a:xfrm>
              <a:off x="7035511" y="1458495"/>
              <a:ext cx="1271440" cy="32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 smtClean="0">
                  <a:latin typeface="Verdana" pitchFamily="34" charset="0"/>
                </a:rPr>
                <a:t>20 meses</a:t>
              </a:r>
              <a:endParaRPr lang="es-ES" sz="1100" dirty="0">
                <a:latin typeface="Verdana" pitchFamily="34" charset="0"/>
              </a:endParaRPr>
            </a:p>
          </p:txBody>
        </p:sp>
      </p:grpSp>
      <p:grpSp>
        <p:nvGrpSpPr>
          <p:cNvPr id="660" name="659 Grupo"/>
          <p:cNvGrpSpPr/>
          <p:nvPr/>
        </p:nvGrpSpPr>
        <p:grpSpPr>
          <a:xfrm>
            <a:off x="1547664" y="2505385"/>
            <a:ext cx="1944215" cy="545284"/>
            <a:chOff x="5724128" y="1124744"/>
            <a:chExt cx="2582823" cy="686185"/>
          </a:xfrm>
        </p:grpSpPr>
        <p:grpSp>
          <p:nvGrpSpPr>
            <p:cNvPr id="661" name="101 Grupo"/>
            <p:cNvGrpSpPr/>
            <p:nvPr/>
          </p:nvGrpSpPr>
          <p:grpSpPr>
            <a:xfrm>
              <a:off x="5724128" y="1124745"/>
              <a:ext cx="1512168" cy="686184"/>
              <a:chOff x="6732240" y="1124745"/>
              <a:chExt cx="1512168" cy="686184"/>
            </a:xfrm>
          </p:grpSpPr>
          <p:grpSp>
            <p:nvGrpSpPr>
              <p:cNvPr id="664" name="54 Grupo"/>
              <p:cNvGrpSpPr/>
              <p:nvPr/>
            </p:nvGrpSpPr>
            <p:grpSpPr>
              <a:xfrm>
                <a:off x="6732240" y="1196752"/>
                <a:ext cx="576064" cy="410592"/>
                <a:chOff x="2339752" y="1268760"/>
                <a:chExt cx="838200" cy="626616"/>
              </a:xfrm>
            </p:grpSpPr>
            <p:pic>
              <p:nvPicPr>
                <p:cNvPr id="668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339752" y="1412776"/>
                  <a:ext cx="838200" cy="482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69" name="668 Imagen" descr="Robado.jp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555776" y="1268760"/>
                  <a:ext cx="576064" cy="576064"/>
                </a:xfrm>
                <a:prstGeom prst="rect">
                  <a:avLst/>
                </a:prstGeom>
              </p:spPr>
            </p:pic>
          </p:grpSp>
          <p:grpSp>
            <p:nvGrpSpPr>
              <p:cNvPr id="665" name="58 Grupo"/>
              <p:cNvGrpSpPr/>
              <p:nvPr/>
            </p:nvGrpSpPr>
            <p:grpSpPr>
              <a:xfrm>
                <a:off x="7380312" y="1124745"/>
                <a:ext cx="864096" cy="686184"/>
                <a:chOff x="4644009" y="1484784"/>
                <a:chExt cx="1248139" cy="968907"/>
              </a:xfrm>
            </p:grpSpPr>
            <p:pic>
              <p:nvPicPr>
                <p:cNvPr id="666" name="Picture 6" descr="http://www.soporteinformatico.verti.com/img/icono-asistencia.gif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788024" y="1484784"/>
                  <a:ext cx="720080" cy="594849"/>
                </a:xfrm>
                <a:prstGeom prst="rect">
                  <a:avLst/>
                </a:prstGeom>
                <a:noFill/>
              </p:spPr>
            </p:pic>
            <p:sp>
              <p:nvSpPr>
                <p:cNvPr id="667" name="666 CuadroTexto"/>
                <p:cNvSpPr txBox="1"/>
                <p:nvPr/>
              </p:nvSpPr>
              <p:spPr>
                <a:xfrm>
                  <a:off x="4644009" y="1988839"/>
                  <a:ext cx="1248139" cy="464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100" dirty="0" smtClean="0">
                      <a:latin typeface="Verdana" pitchFamily="34" charset="0"/>
                    </a:rPr>
                    <a:t>CIA E</a:t>
                  </a:r>
                  <a:endParaRPr lang="es-ES" sz="1100" dirty="0">
                    <a:latin typeface="Verdana" pitchFamily="34" charset="0"/>
                  </a:endParaRPr>
                </a:p>
              </p:txBody>
            </p:sp>
          </p:grpSp>
        </p:grpSp>
        <p:pic>
          <p:nvPicPr>
            <p:cNvPr id="662" name="Picture 16" descr="http://icdn.pro/images/es/l/a/las-preferencias-de-sistema-en-tiempo-icono-3971-9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23544" y="1124744"/>
              <a:ext cx="401187" cy="389395"/>
            </a:xfrm>
            <a:prstGeom prst="rect">
              <a:avLst/>
            </a:prstGeom>
            <a:noFill/>
          </p:spPr>
        </p:pic>
        <p:sp>
          <p:nvSpPr>
            <p:cNvPr id="663" name="662 CuadroTexto"/>
            <p:cNvSpPr txBox="1"/>
            <p:nvPr/>
          </p:nvSpPr>
          <p:spPr>
            <a:xfrm>
              <a:off x="7035511" y="1458498"/>
              <a:ext cx="1271440" cy="32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 smtClean="0">
                  <a:latin typeface="Verdana" pitchFamily="34" charset="0"/>
                </a:rPr>
                <a:t>31 meses</a:t>
              </a:r>
              <a:endParaRPr lang="es-ES" sz="1100" dirty="0">
                <a:latin typeface="Verdana" pitchFamily="34" charset="0"/>
              </a:endParaRPr>
            </a:p>
          </p:txBody>
        </p:sp>
      </p:grpSp>
      <p:grpSp>
        <p:nvGrpSpPr>
          <p:cNvPr id="670" name="669 Grupo"/>
          <p:cNvGrpSpPr/>
          <p:nvPr/>
        </p:nvGrpSpPr>
        <p:grpSpPr>
          <a:xfrm>
            <a:off x="1547664" y="3009441"/>
            <a:ext cx="1800200" cy="545284"/>
            <a:chOff x="5724128" y="1124744"/>
            <a:chExt cx="2391504" cy="686185"/>
          </a:xfrm>
        </p:grpSpPr>
        <p:grpSp>
          <p:nvGrpSpPr>
            <p:cNvPr id="671" name="101 Grupo"/>
            <p:cNvGrpSpPr/>
            <p:nvPr/>
          </p:nvGrpSpPr>
          <p:grpSpPr>
            <a:xfrm>
              <a:off x="5724128" y="1124745"/>
              <a:ext cx="1512168" cy="686184"/>
              <a:chOff x="6732240" y="1124745"/>
              <a:chExt cx="1512168" cy="686184"/>
            </a:xfrm>
          </p:grpSpPr>
          <p:grpSp>
            <p:nvGrpSpPr>
              <p:cNvPr id="674" name="54 Grupo"/>
              <p:cNvGrpSpPr/>
              <p:nvPr/>
            </p:nvGrpSpPr>
            <p:grpSpPr>
              <a:xfrm>
                <a:off x="6732240" y="1196752"/>
                <a:ext cx="576064" cy="410592"/>
                <a:chOff x="2339752" y="1268760"/>
                <a:chExt cx="838200" cy="626616"/>
              </a:xfrm>
            </p:grpSpPr>
            <p:pic>
              <p:nvPicPr>
                <p:cNvPr id="678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339752" y="1412776"/>
                  <a:ext cx="838200" cy="482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79" name="678 Imagen" descr="Robado.jp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555776" y="1268760"/>
                  <a:ext cx="576064" cy="576064"/>
                </a:xfrm>
                <a:prstGeom prst="rect">
                  <a:avLst/>
                </a:prstGeom>
              </p:spPr>
            </p:pic>
          </p:grpSp>
          <p:grpSp>
            <p:nvGrpSpPr>
              <p:cNvPr id="675" name="58 Grupo"/>
              <p:cNvGrpSpPr/>
              <p:nvPr/>
            </p:nvGrpSpPr>
            <p:grpSpPr>
              <a:xfrm>
                <a:off x="7380312" y="1124745"/>
                <a:ext cx="864096" cy="686184"/>
                <a:chOff x="4644009" y="1484784"/>
                <a:chExt cx="1248139" cy="968907"/>
              </a:xfrm>
            </p:grpSpPr>
            <p:pic>
              <p:nvPicPr>
                <p:cNvPr id="676" name="Picture 6" descr="http://www.soporteinformatico.verti.com/img/icono-asistencia.gif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788024" y="1484784"/>
                  <a:ext cx="720080" cy="594849"/>
                </a:xfrm>
                <a:prstGeom prst="rect">
                  <a:avLst/>
                </a:prstGeom>
                <a:noFill/>
              </p:spPr>
            </p:pic>
            <p:sp>
              <p:nvSpPr>
                <p:cNvPr id="677" name="676 CuadroTexto"/>
                <p:cNvSpPr txBox="1"/>
                <p:nvPr/>
              </p:nvSpPr>
              <p:spPr>
                <a:xfrm>
                  <a:off x="4644009" y="1988839"/>
                  <a:ext cx="1248139" cy="464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100" dirty="0" smtClean="0">
                      <a:latin typeface="Verdana" pitchFamily="34" charset="0"/>
                    </a:rPr>
                    <a:t>CIA B</a:t>
                  </a:r>
                  <a:endParaRPr lang="es-ES" sz="1100" dirty="0">
                    <a:latin typeface="Verdana" pitchFamily="34" charset="0"/>
                  </a:endParaRPr>
                </a:p>
              </p:txBody>
            </p:sp>
          </p:grpSp>
        </p:grpSp>
        <p:pic>
          <p:nvPicPr>
            <p:cNvPr id="672" name="Picture 16" descr="http://icdn.pro/images/es/l/a/las-preferencias-de-sistema-en-tiempo-icono-3971-9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23544" y="1124744"/>
              <a:ext cx="401187" cy="389395"/>
            </a:xfrm>
            <a:prstGeom prst="rect">
              <a:avLst/>
            </a:prstGeom>
            <a:noFill/>
          </p:spPr>
        </p:pic>
        <p:sp>
          <p:nvSpPr>
            <p:cNvPr id="673" name="672 CuadroTexto"/>
            <p:cNvSpPr txBox="1"/>
            <p:nvPr/>
          </p:nvSpPr>
          <p:spPr>
            <a:xfrm>
              <a:off x="7035512" y="1458496"/>
              <a:ext cx="1080120" cy="32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 smtClean="0">
                  <a:latin typeface="Verdana" pitchFamily="34" charset="0"/>
                </a:rPr>
                <a:t>0 meses</a:t>
              </a:r>
              <a:endParaRPr lang="es-ES" sz="1100" dirty="0">
                <a:latin typeface="Verdana" pitchFamily="34" charset="0"/>
              </a:endParaRPr>
            </a:p>
          </p:txBody>
        </p:sp>
      </p:grpSp>
      <p:grpSp>
        <p:nvGrpSpPr>
          <p:cNvPr id="684" name="683 Grupo"/>
          <p:cNvGrpSpPr/>
          <p:nvPr/>
        </p:nvGrpSpPr>
        <p:grpSpPr>
          <a:xfrm>
            <a:off x="5076056" y="2157836"/>
            <a:ext cx="1800200" cy="545284"/>
            <a:chOff x="5724128" y="1124744"/>
            <a:chExt cx="2391504" cy="686185"/>
          </a:xfrm>
        </p:grpSpPr>
        <p:grpSp>
          <p:nvGrpSpPr>
            <p:cNvPr id="685" name="101 Grupo"/>
            <p:cNvGrpSpPr/>
            <p:nvPr/>
          </p:nvGrpSpPr>
          <p:grpSpPr>
            <a:xfrm>
              <a:off x="5724128" y="1124745"/>
              <a:ext cx="1512168" cy="686184"/>
              <a:chOff x="6732240" y="1124745"/>
              <a:chExt cx="1512168" cy="686184"/>
            </a:xfrm>
          </p:grpSpPr>
          <p:grpSp>
            <p:nvGrpSpPr>
              <p:cNvPr id="688" name="54 Grupo"/>
              <p:cNvGrpSpPr/>
              <p:nvPr/>
            </p:nvGrpSpPr>
            <p:grpSpPr>
              <a:xfrm>
                <a:off x="6732240" y="1196752"/>
                <a:ext cx="576064" cy="410592"/>
                <a:chOff x="2339752" y="1268760"/>
                <a:chExt cx="838200" cy="626616"/>
              </a:xfrm>
            </p:grpSpPr>
            <p:pic>
              <p:nvPicPr>
                <p:cNvPr id="692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339752" y="1412776"/>
                  <a:ext cx="838200" cy="482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93" name="692 Imagen" descr="Robado.jp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555776" y="1268760"/>
                  <a:ext cx="576064" cy="576064"/>
                </a:xfrm>
                <a:prstGeom prst="rect">
                  <a:avLst/>
                </a:prstGeom>
              </p:spPr>
            </p:pic>
          </p:grpSp>
          <p:grpSp>
            <p:nvGrpSpPr>
              <p:cNvPr id="689" name="58 Grupo"/>
              <p:cNvGrpSpPr/>
              <p:nvPr/>
            </p:nvGrpSpPr>
            <p:grpSpPr>
              <a:xfrm>
                <a:off x="7380312" y="1124745"/>
                <a:ext cx="864096" cy="686184"/>
                <a:chOff x="4644009" y="1484784"/>
                <a:chExt cx="1248139" cy="968907"/>
              </a:xfrm>
            </p:grpSpPr>
            <p:pic>
              <p:nvPicPr>
                <p:cNvPr id="690" name="Picture 6" descr="http://www.soporteinformatico.verti.com/img/icono-asistencia.gif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788024" y="1484784"/>
                  <a:ext cx="720080" cy="594849"/>
                </a:xfrm>
                <a:prstGeom prst="rect">
                  <a:avLst/>
                </a:prstGeom>
                <a:noFill/>
              </p:spPr>
            </p:pic>
            <p:sp>
              <p:nvSpPr>
                <p:cNvPr id="691" name="690 CuadroTexto"/>
                <p:cNvSpPr txBox="1"/>
                <p:nvPr/>
              </p:nvSpPr>
              <p:spPr>
                <a:xfrm>
                  <a:off x="4644009" y="1988839"/>
                  <a:ext cx="1248139" cy="464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100" dirty="0" smtClean="0">
                      <a:latin typeface="Verdana" pitchFamily="34" charset="0"/>
                    </a:rPr>
                    <a:t>CIA C</a:t>
                  </a:r>
                  <a:endParaRPr lang="es-ES" sz="1100" dirty="0">
                    <a:latin typeface="Verdana" pitchFamily="34" charset="0"/>
                  </a:endParaRPr>
                </a:p>
              </p:txBody>
            </p:sp>
          </p:grpSp>
        </p:grpSp>
        <p:pic>
          <p:nvPicPr>
            <p:cNvPr id="686" name="Picture 16" descr="http://icdn.pro/images/es/l/a/las-preferencias-de-sistema-en-tiempo-icono-3971-9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23544" y="1124744"/>
              <a:ext cx="401187" cy="389395"/>
            </a:xfrm>
            <a:prstGeom prst="rect">
              <a:avLst/>
            </a:prstGeom>
            <a:noFill/>
          </p:spPr>
        </p:pic>
        <p:sp>
          <p:nvSpPr>
            <p:cNvPr id="687" name="686 CuadroTexto"/>
            <p:cNvSpPr txBox="1"/>
            <p:nvPr/>
          </p:nvSpPr>
          <p:spPr>
            <a:xfrm>
              <a:off x="7035512" y="1458497"/>
              <a:ext cx="1080120" cy="32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 smtClean="0">
                  <a:latin typeface="Verdana" pitchFamily="34" charset="0"/>
                </a:rPr>
                <a:t>5 meses</a:t>
              </a:r>
              <a:endParaRPr lang="es-ES" sz="1100" dirty="0">
                <a:latin typeface="Verdana" pitchFamily="34" charset="0"/>
              </a:endParaRPr>
            </a:p>
          </p:txBody>
        </p:sp>
      </p:grpSp>
      <p:grpSp>
        <p:nvGrpSpPr>
          <p:cNvPr id="694" name="693 Grupo"/>
          <p:cNvGrpSpPr/>
          <p:nvPr/>
        </p:nvGrpSpPr>
        <p:grpSpPr>
          <a:xfrm>
            <a:off x="5076056" y="1653779"/>
            <a:ext cx="1800200" cy="545284"/>
            <a:chOff x="5724128" y="1124744"/>
            <a:chExt cx="2391504" cy="686185"/>
          </a:xfrm>
        </p:grpSpPr>
        <p:grpSp>
          <p:nvGrpSpPr>
            <p:cNvPr id="695" name="101 Grupo"/>
            <p:cNvGrpSpPr/>
            <p:nvPr/>
          </p:nvGrpSpPr>
          <p:grpSpPr>
            <a:xfrm>
              <a:off x="5724128" y="1124745"/>
              <a:ext cx="1512168" cy="686184"/>
              <a:chOff x="6732240" y="1124745"/>
              <a:chExt cx="1512168" cy="686184"/>
            </a:xfrm>
          </p:grpSpPr>
          <p:grpSp>
            <p:nvGrpSpPr>
              <p:cNvPr id="698" name="54 Grupo"/>
              <p:cNvGrpSpPr/>
              <p:nvPr/>
            </p:nvGrpSpPr>
            <p:grpSpPr>
              <a:xfrm>
                <a:off x="6732240" y="1196752"/>
                <a:ext cx="576064" cy="410592"/>
                <a:chOff x="2339752" y="1268760"/>
                <a:chExt cx="838200" cy="626616"/>
              </a:xfrm>
            </p:grpSpPr>
            <p:pic>
              <p:nvPicPr>
                <p:cNvPr id="702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339752" y="1412776"/>
                  <a:ext cx="838200" cy="482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03" name="702 Imagen" descr="Robado.jp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555776" y="1268760"/>
                  <a:ext cx="576064" cy="576064"/>
                </a:xfrm>
                <a:prstGeom prst="rect">
                  <a:avLst/>
                </a:prstGeom>
              </p:spPr>
            </p:pic>
          </p:grpSp>
          <p:grpSp>
            <p:nvGrpSpPr>
              <p:cNvPr id="699" name="58 Grupo"/>
              <p:cNvGrpSpPr/>
              <p:nvPr/>
            </p:nvGrpSpPr>
            <p:grpSpPr>
              <a:xfrm>
                <a:off x="7380312" y="1124745"/>
                <a:ext cx="864096" cy="686184"/>
                <a:chOff x="4644009" y="1484784"/>
                <a:chExt cx="1248139" cy="968907"/>
              </a:xfrm>
            </p:grpSpPr>
            <p:pic>
              <p:nvPicPr>
                <p:cNvPr id="700" name="Picture 6" descr="http://www.soporteinformatico.verti.com/img/icono-asistencia.gif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788024" y="1484784"/>
                  <a:ext cx="720080" cy="594849"/>
                </a:xfrm>
                <a:prstGeom prst="rect">
                  <a:avLst/>
                </a:prstGeom>
                <a:noFill/>
              </p:spPr>
            </p:pic>
            <p:sp>
              <p:nvSpPr>
                <p:cNvPr id="701" name="700 CuadroTexto"/>
                <p:cNvSpPr txBox="1"/>
                <p:nvPr/>
              </p:nvSpPr>
              <p:spPr>
                <a:xfrm>
                  <a:off x="4644009" y="1988839"/>
                  <a:ext cx="1248139" cy="464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100" dirty="0" smtClean="0">
                      <a:latin typeface="Verdana" pitchFamily="34" charset="0"/>
                    </a:rPr>
                    <a:t>CIA D</a:t>
                  </a:r>
                  <a:endParaRPr lang="es-ES" sz="1100" dirty="0">
                    <a:latin typeface="Verdana" pitchFamily="34" charset="0"/>
                  </a:endParaRPr>
                </a:p>
              </p:txBody>
            </p:sp>
          </p:grpSp>
        </p:grpSp>
        <p:pic>
          <p:nvPicPr>
            <p:cNvPr id="696" name="Picture 16" descr="http://icdn.pro/images/es/l/a/las-preferencias-de-sistema-en-tiempo-icono-3971-9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23544" y="1124744"/>
              <a:ext cx="401187" cy="389395"/>
            </a:xfrm>
            <a:prstGeom prst="rect">
              <a:avLst/>
            </a:prstGeom>
            <a:noFill/>
          </p:spPr>
        </p:pic>
        <p:sp>
          <p:nvSpPr>
            <p:cNvPr id="697" name="696 CuadroTexto"/>
            <p:cNvSpPr txBox="1"/>
            <p:nvPr/>
          </p:nvSpPr>
          <p:spPr>
            <a:xfrm>
              <a:off x="7035512" y="1458496"/>
              <a:ext cx="1080120" cy="32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 smtClean="0">
                  <a:latin typeface="Verdana" pitchFamily="34" charset="0"/>
                </a:rPr>
                <a:t>5 meses</a:t>
              </a:r>
              <a:endParaRPr lang="es-ES" sz="1100" dirty="0">
                <a:latin typeface="Verdana" pitchFamily="34" charset="0"/>
              </a:endParaRPr>
            </a:p>
          </p:txBody>
        </p:sp>
      </p:grpSp>
      <p:grpSp>
        <p:nvGrpSpPr>
          <p:cNvPr id="704" name="703 Grupo"/>
          <p:cNvGrpSpPr/>
          <p:nvPr/>
        </p:nvGrpSpPr>
        <p:grpSpPr>
          <a:xfrm>
            <a:off x="5076056" y="4809642"/>
            <a:ext cx="2016223" cy="545284"/>
            <a:chOff x="5724128" y="1124744"/>
            <a:chExt cx="2678483" cy="686185"/>
          </a:xfrm>
        </p:grpSpPr>
        <p:grpSp>
          <p:nvGrpSpPr>
            <p:cNvPr id="705" name="101 Grupo"/>
            <p:cNvGrpSpPr/>
            <p:nvPr/>
          </p:nvGrpSpPr>
          <p:grpSpPr>
            <a:xfrm>
              <a:off x="5724128" y="1124745"/>
              <a:ext cx="1512168" cy="686184"/>
              <a:chOff x="6732240" y="1124745"/>
              <a:chExt cx="1512168" cy="686184"/>
            </a:xfrm>
          </p:grpSpPr>
          <p:grpSp>
            <p:nvGrpSpPr>
              <p:cNvPr id="708" name="54 Grupo"/>
              <p:cNvGrpSpPr/>
              <p:nvPr/>
            </p:nvGrpSpPr>
            <p:grpSpPr>
              <a:xfrm>
                <a:off x="6732240" y="1196752"/>
                <a:ext cx="576064" cy="410592"/>
                <a:chOff x="2339752" y="1268760"/>
                <a:chExt cx="838200" cy="626616"/>
              </a:xfrm>
            </p:grpSpPr>
            <p:pic>
              <p:nvPicPr>
                <p:cNvPr id="712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339752" y="1412776"/>
                  <a:ext cx="838200" cy="482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13" name="712 Imagen" descr="Robado.jp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555776" y="1268760"/>
                  <a:ext cx="576064" cy="576064"/>
                </a:xfrm>
                <a:prstGeom prst="rect">
                  <a:avLst/>
                </a:prstGeom>
              </p:spPr>
            </p:pic>
          </p:grpSp>
          <p:grpSp>
            <p:nvGrpSpPr>
              <p:cNvPr id="709" name="58 Grupo"/>
              <p:cNvGrpSpPr/>
              <p:nvPr/>
            </p:nvGrpSpPr>
            <p:grpSpPr>
              <a:xfrm>
                <a:off x="7380312" y="1124745"/>
                <a:ext cx="864096" cy="686184"/>
                <a:chOff x="4644009" y="1484784"/>
                <a:chExt cx="1248139" cy="968907"/>
              </a:xfrm>
            </p:grpSpPr>
            <p:pic>
              <p:nvPicPr>
                <p:cNvPr id="710" name="Picture 6" descr="http://www.soporteinformatico.verti.com/img/icono-asistencia.gif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788024" y="1484784"/>
                  <a:ext cx="720080" cy="594849"/>
                </a:xfrm>
                <a:prstGeom prst="rect">
                  <a:avLst/>
                </a:prstGeom>
                <a:noFill/>
              </p:spPr>
            </p:pic>
            <p:sp>
              <p:nvSpPr>
                <p:cNvPr id="711" name="710 CuadroTexto"/>
                <p:cNvSpPr txBox="1"/>
                <p:nvPr/>
              </p:nvSpPr>
              <p:spPr>
                <a:xfrm>
                  <a:off x="4644009" y="1988839"/>
                  <a:ext cx="1248139" cy="464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100" dirty="0" smtClean="0">
                      <a:latin typeface="Verdana" pitchFamily="34" charset="0"/>
                    </a:rPr>
                    <a:t>CIA J</a:t>
                  </a:r>
                  <a:endParaRPr lang="es-ES" sz="1100" dirty="0">
                    <a:latin typeface="Verdana" pitchFamily="34" charset="0"/>
                  </a:endParaRPr>
                </a:p>
              </p:txBody>
            </p:sp>
          </p:grpSp>
        </p:grpSp>
        <p:pic>
          <p:nvPicPr>
            <p:cNvPr id="706" name="Picture 16" descr="http://icdn.pro/images/es/l/a/las-preferencias-de-sistema-en-tiempo-icono-3971-9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23544" y="1124744"/>
              <a:ext cx="401187" cy="389395"/>
            </a:xfrm>
            <a:prstGeom prst="rect">
              <a:avLst/>
            </a:prstGeom>
            <a:noFill/>
          </p:spPr>
        </p:pic>
        <p:sp>
          <p:nvSpPr>
            <p:cNvPr id="707" name="706 CuadroTexto"/>
            <p:cNvSpPr txBox="1"/>
            <p:nvPr/>
          </p:nvSpPr>
          <p:spPr>
            <a:xfrm>
              <a:off x="7035511" y="1458495"/>
              <a:ext cx="1367100" cy="32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 smtClean="0">
                  <a:latin typeface="Verdana" pitchFamily="34" charset="0"/>
                </a:rPr>
                <a:t>10 meses</a:t>
              </a:r>
              <a:endParaRPr lang="es-ES" sz="1100" dirty="0">
                <a:latin typeface="Verdana" pitchFamily="34" charset="0"/>
              </a:endParaRPr>
            </a:p>
          </p:txBody>
        </p:sp>
      </p:grpSp>
      <p:grpSp>
        <p:nvGrpSpPr>
          <p:cNvPr id="714" name="713 Grupo"/>
          <p:cNvGrpSpPr/>
          <p:nvPr/>
        </p:nvGrpSpPr>
        <p:grpSpPr>
          <a:xfrm>
            <a:off x="5076056" y="2661892"/>
            <a:ext cx="1872208" cy="545284"/>
            <a:chOff x="5724128" y="1124744"/>
            <a:chExt cx="2487164" cy="686185"/>
          </a:xfrm>
        </p:grpSpPr>
        <p:grpSp>
          <p:nvGrpSpPr>
            <p:cNvPr id="715" name="101 Grupo"/>
            <p:cNvGrpSpPr/>
            <p:nvPr/>
          </p:nvGrpSpPr>
          <p:grpSpPr>
            <a:xfrm>
              <a:off x="5724128" y="1124745"/>
              <a:ext cx="1512168" cy="686184"/>
              <a:chOff x="6732240" y="1124745"/>
              <a:chExt cx="1512168" cy="686184"/>
            </a:xfrm>
          </p:grpSpPr>
          <p:grpSp>
            <p:nvGrpSpPr>
              <p:cNvPr id="718" name="54 Grupo"/>
              <p:cNvGrpSpPr/>
              <p:nvPr/>
            </p:nvGrpSpPr>
            <p:grpSpPr>
              <a:xfrm>
                <a:off x="6732240" y="1196752"/>
                <a:ext cx="576064" cy="410592"/>
                <a:chOff x="2339752" y="1268760"/>
                <a:chExt cx="838200" cy="626616"/>
              </a:xfrm>
            </p:grpSpPr>
            <p:pic>
              <p:nvPicPr>
                <p:cNvPr id="722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339752" y="1412776"/>
                  <a:ext cx="838200" cy="482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3" name="722 Imagen" descr="Robado.jp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555776" y="1268760"/>
                  <a:ext cx="576064" cy="576064"/>
                </a:xfrm>
                <a:prstGeom prst="rect">
                  <a:avLst/>
                </a:prstGeom>
              </p:spPr>
            </p:pic>
          </p:grpSp>
          <p:grpSp>
            <p:nvGrpSpPr>
              <p:cNvPr id="719" name="58 Grupo"/>
              <p:cNvGrpSpPr/>
              <p:nvPr/>
            </p:nvGrpSpPr>
            <p:grpSpPr>
              <a:xfrm>
                <a:off x="7380312" y="1124745"/>
                <a:ext cx="864096" cy="686184"/>
                <a:chOff x="4644009" y="1484784"/>
                <a:chExt cx="1248139" cy="968907"/>
              </a:xfrm>
            </p:grpSpPr>
            <p:pic>
              <p:nvPicPr>
                <p:cNvPr id="720" name="Picture 6" descr="http://www.soporteinformatico.verti.com/img/icono-asistencia.gif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788024" y="1484784"/>
                  <a:ext cx="720080" cy="594849"/>
                </a:xfrm>
                <a:prstGeom prst="rect">
                  <a:avLst/>
                </a:prstGeom>
                <a:noFill/>
              </p:spPr>
            </p:pic>
            <p:sp>
              <p:nvSpPr>
                <p:cNvPr id="721" name="720 CuadroTexto"/>
                <p:cNvSpPr txBox="1"/>
                <p:nvPr/>
              </p:nvSpPr>
              <p:spPr>
                <a:xfrm>
                  <a:off x="4644009" y="1988839"/>
                  <a:ext cx="1248139" cy="464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100" dirty="0" smtClean="0">
                      <a:latin typeface="Verdana" pitchFamily="34" charset="0"/>
                    </a:rPr>
                    <a:t>CIA D</a:t>
                  </a:r>
                  <a:endParaRPr lang="es-ES" sz="1100" dirty="0">
                    <a:latin typeface="Verdana" pitchFamily="34" charset="0"/>
                  </a:endParaRPr>
                </a:p>
              </p:txBody>
            </p:sp>
          </p:grpSp>
        </p:grpSp>
        <p:pic>
          <p:nvPicPr>
            <p:cNvPr id="716" name="Picture 16" descr="http://icdn.pro/images/es/l/a/las-preferencias-de-sistema-en-tiempo-icono-3971-9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23544" y="1124744"/>
              <a:ext cx="401187" cy="389395"/>
            </a:xfrm>
            <a:prstGeom prst="rect">
              <a:avLst/>
            </a:prstGeom>
            <a:noFill/>
          </p:spPr>
        </p:pic>
        <p:sp>
          <p:nvSpPr>
            <p:cNvPr id="717" name="716 CuadroTexto"/>
            <p:cNvSpPr txBox="1"/>
            <p:nvPr/>
          </p:nvSpPr>
          <p:spPr>
            <a:xfrm>
              <a:off x="7035512" y="1458495"/>
              <a:ext cx="1175780" cy="32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 smtClean="0">
                  <a:latin typeface="Verdana" pitchFamily="34" charset="0"/>
                </a:rPr>
                <a:t>21 meses</a:t>
              </a:r>
              <a:endParaRPr lang="es-ES" sz="1100" dirty="0">
                <a:latin typeface="Verdana" pitchFamily="34" charset="0"/>
              </a:endParaRPr>
            </a:p>
          </p:txBody>
        </p:sp>
      </p:grpSp>
      <p:grpSp>
        <p:nvGrpSpPr>
          <p:cNvPr id="724" name="723 Grupo"/>
          <p:cNvGrpSpPr/>
          <p:nvPr/>
        </p:nvGrpSpPr>
        <p:grpSpPr>
          <a:xfrm>
            <a:off x="5076056" y="3153458"/>
            <a:ext cx="2016223" cy="545284"/>
            <a:chOff x="5724128" y="1124744"/>
            <a:chExt cx="2678483" cy="686185"/>
          </a:xfrm>
        </p:grpSpPr>
        <p:grpSp>
          <p:nvGrpSpPr>
            <p:cNvPr id="725" name="101 Grupo"/>
            <p:cNvGrpSpPr/>
            <p:nvPr/>
          </p:nvGrpSpPr>
          <p:grpSpPr>
            <a:xfrm>
              <a:off x="5724128" y="1124745"/>
              <a:ext cx="1512168" cy="686184"/>
              <a:chOff x="6732240" y="1124745"/>
              <a:chExt cx="1512168" cy="686184"/>
            </a:xfrm>
          </p:grpSpPr>
          <p:grpSp>
            <p:nvGrpSpPr>
              <p:cNvPr id="728" name="54 Grupo"/>
              <p:cNvGrpSpPr/>
              <p:nvPr/>
            </p:nvGrpSpPr>
            <p:grpSpPr>
              <a:xfrm>
                <a:off x="6732240" y="1196752"/>
                <a:ext cx="576064" cy="410592"/>
                <a:chOff x="2339752" y="1268760"/>
                <a:chExt cx="838200" cy="626616"/>
              </a:xfrm>
            </p:grpSpPr>
            <p:pic>
              <p:nvPicPr>
                <p:cNvPr id="732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339752" y="1412776"/>
                  <a:ext cx="838200" cy="482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33" name="732 Imagen" descr="Robado.jp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555776" y="1268760"/>
                  <a:ext cx="576064" cy="576064"/>
                </a:xfrm>
                <a:prstGeom prst="rect">
                  <a:avLst/>
                </a:prstGeom>
              </p:spPr>
            </p:pic>
          </p:grpSp>
          <p:grpSp>
            <p:nvGrpSpPr>
              <p:cNvPr id="729" name="58 Grupo"/>
              <p:cNvGrpSpPr/>
              <p:nvPr/>
            </p:nvGrpSpPr>
            <p:grpSpPr>
              <a:xfrm>
                <a:off x="7380312" y="1124745"/>
                <a:ext cx="864096" cy="686184"/>
                <a:chOff x="4644009" y="1484784"/>
                <a:chExt cx="1248139" cy="968907"/>
              </a:xfrm>
            </p:grpSpPr>
            <p:pic>
              <p:nvPicPr>
                <p:cNvPr id="730" name="Picture 6" descr="http://www.soporteinformatico.verti.com/img/icono-asistencia.gif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788024" y="1484784"/>
                  <a:ext cx="720080" cy="594849"/>
                </a:xfrm>
                <a:prstGeom prst="rect">
                  <a:avLst/>
                </a:prstGeom>
                <a:noFill/>
              </p:spPr>
            </p:pic>
            <p:sp>
              <p:nvSpPr>
                <p:cNvPr id="731" name="730 CuadroTexto"/>
                <p:cNvSpPr txBox="1"/>
                <p:nvPr/>
              </p:nvSpPr>
              <p:spPr>
                <a:xfrm>
                  <a:off x="4644009" y="1988839"/>
                  <a:ext cx="1248139" cy="464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100" dirty="0" smtClean="0">
                      <a:latin typeface="Verdana" pitchFamily="34" charset="0"/>
                    </a:rPr>
                    <a:t>CIA F</a:t>
                  </a:r>
                  <a:endParaRPr lang="es-ES" sz="1100" dirty="0">
                    <a:latin typeface="Verdana" pitchFamily="34" charset="0"/>
                  </a:endParaRPr>
                </a:p>
              </p:txBody>
            </p:sp>
          </p:grpSp>
        </p:grpSp>
        <p:pic>
          <p:nvPicPr>
            <p:cNvPr id="726" name="Picture 16" descr="http://icdn.pro/images/es/l/a/las-preferencias-de-sistema-en-tiempo-icono-3971-9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23544" y="1124744"/>
              <a:ext cx="401187" cy="389395"/>
            </a:xfrm>
            <a:prstGeom prst="rect">
              <a:avLst/>
            </a:prstGeom>
            <a:noFill/>
          </p:spPr>
        </p:pic>
        <p:sp>
          <p:nvSpPr>
            <p:cNvPr id="727" name="726 CuadroTexto"/>
            <p:cNvSpPr txBox="1"/>
            <p:nvPr/>
          </p:nvSpPr>
          <p:spPr>
            <a:xfrm>
              <a:off x="7035511" y="1458495"/>
              <a:ext cx="1367100" cy="32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 smtClean="0">
                  <a:latin typeface="Verdana" pitchFamily="34" charset="0"/>
                </a:rPr>
                <a:t>19 meses</a:t>
              </a:r>
              <a:endParaRPr lang="es-ES" sz="1100" dirty="0">
                <a:latin typeface="Verdana" pitchFamily="34" charset="0"/>
              </a:endParaRPr>
            </a:p>
          </p:txBody>
        </p:sp>
      </p:grpSp>
      <p:grpSp>
        <p:nvGrpSpPr>
          <p:cNvPr id="734" name="733 Grupo"/>
          <p:cNvGrpSpPr/>
          <p:nvPr/>
        </p:nvGrpSpPr>
        <p:grpSpPr>
          <a:xfrm>
            <a:off x="5076056" y="3742011"/>
            <a:ext cx="1800200" cy="545284"/>
            <a:chOff x="5724128" y="1124744"/>
            <a:chExt cx="2391504" cy="686185"/>
          </a:xfrm>
        </p:grpSpPr>
        <p:grpSp>
          <p:nvGrpSpPr>
            <p:cNvPr id="735" name="101 Grupo"/>
            <p:cNvGrpSpPr/>
            <p:nvPr/>
          </p:nvGrpSpPr>
          <p:grpSpPr>
            <a:xfrm>
              <a:off x="5724128" y="1124745"/>
              <a:ext cx="1512168" cy="686184"/>
              <a:chOff x="6732240" y="1124745"/>
              <a:chExt cx="1512168" cy="686184"/>
            </a:xfrm>
          </p:grpSpPr>
          <p:grpSp>
            <p:nvGrpSpPr>
              <p:cNvPr id="738" name="54 Grupo"/>
              <p:cNvGrpSpPr/>
              <p:nvPr/>
            </p:nvGrpSpPr>
            <p:grpSpPr>
              <a:xfrm>
                <a:off x="6732240" y="1196752"/>
                <a:ext cx="576064" cy="410592"/>
                <a:chOff x="2339752" y="1268760"/>
                <a:chExt cx="838200" cy="626616"/>
              </a:xfrm>
            </p:grpSpPr>
            <p:pic>
              <p:nvPicPr>
                <p:cNvPr id="742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339752" y="1412776"/>
                  <a:ext cx="838200" cy="482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43" name="742 Imagen" descr="Robado.jp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555776" y="1268760"/>
                  <a:ext cx="576064" cy="576064"/>
                </a:xfrm>
                <a:prstGeom prst="rect">
                  <a:avLst/>
                </a:prstGeom>
              </p:spPr>
            </p:pic>
          </p:grpSp>
          <p:grpSp>
            <p:nvGrpSpPr>
              <p:cNvPr id="739" name="58 Grupo"/>
              <p:cNvGrpSpPr/>
              <p:nvPr/>
            </p:nvGrpSpPr>
            <p:grpSpPr>
              <a:xfrm>
                <a:off x="7380312" y="1124745"/>
                <a:ext cx="864096" cy="686184"/>
                <a:chOff x="4644009" y="1484784"/>
                <a:chExt cx="1248139" cy="968907"/>
              </a:xfrm>
            </p:grpSpPr>
            <p:pic>
              <p:nvPicPr>
                <p:cNvPr id="740" name="Picture 6" descr="http://www.soporteinformatico.verti.com/img/icono-asistencia.gif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788024" y="1484784"/>
                  <a:ext cx="720080" cy="594849"/>
                </a:xfrm>
                <a:prstGeom prst="rect">
                  <a:avLst/>
                </a:prstGeom>
                <a:noFill/>
              </p:spPr>
            </p:pic>
            <p:sp>
              <p:nvSpPr>
                <p:cNvPr id="741" name="740 CuadroTexto"/>
                <p:cNvSpPr txBox="1"/>
                <p:nvPr/>
              </p:nvSpPr>
              <p:spPr>
                <a:xfrm>
                  <a:off x="4644009" y="1988839"/>
                  <a:ext cx="1248139" cy="464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100" dirty="0" smtClean="0">
                      <a:latin typeface="Verdana" pitchFamily="34" charset="0"/>
                    </a:rPr>
                    <a:t>CIA H</a:t>
                  </a:r>
                  <a:endParaRPr lang="es-ES" sz="1100" dirty="0">
                    <a:latin typeface="Verdana" pitchFamily="34" charset="0"/>
                  </a:endParaRPr>
                </a:p>
              </p:txBody>
            </p:sp>
          </p:grpSp>
        </p:grpSp>
        <p:pic>
          <p:nvPicPr>
            <p:cNvPr id="736" name="Picture 16" descr="http://icdn.pro/images/es/l/a/las-preferencias-de-sistema-en-tiempo-icono-3971-9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23544" y="1124744"/>
              <a:ext cx="401187" cy="389395"/>
            </a:xfrm>
            <a:prstGeom prst="rect">
              <a:avLst/>
            </a:prstGeom>
            <a:noFill/>
          </p:spPr>
        </p:pic>
        <p:sp>
          <p:nvSpPr>
            <p:cNvPr id="737" name="736 CuadroTexto"/>
            <p:cNvSpPr txBox="1"/>
            <p:nvPr/>
          </p:nvSpPr>
          <p:spPr>
            <a:xfrm>
              <a:off x="7035512" y="1458496"/>
              <a:ext cx="1080120" cy="32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 smtClean="0">
                  <a:latin typeface="Verdana" pitchFamily="34" charset="0"/>
                </a:rPr>
                <a:t>6 meses</a:t>
              </a:r>
              <a:endParaRPr lang="es-ES" sz="1100" dirty="0">
                <a:latin typeface="Verdana" pitchFamily="34" charset="0"/>
              </a:endParaRPr>
            </a:p>
          </p:txBody>
        </p:sp>
      </p:grpSp>
      <p:grpSp>
        <p:nvGrpSpPr>
          <p:cNvPr id="744" name="743 Grupo"/>
          <p:cNvGrpSpPr/>
          <p:nvPr/>
        </p:nvGrpSpPr>
        <p:grpSpPr>
          <a:xfrm>
            <a:off x="5076056" y="4246068"/>
            <a:ext cx="1944215" cy="545284"/>
            <a:chOff x="5724128" y="1124744"/>
            <a:chExt cx="2582823" cy="686185"/>
          </a:xfrm>
        </p:grpSpPr>
        <p:grpSp>
          <p:nvGrpSpPr>
            <p:cNvPr id="745" name="101 Grupo"/>
            <p:cNvGrpSpPr/>
            <p:nvPr/>
          </p:nvGrpSpPr>
          <p:grpSpPr>
            <a:xfrm>
              <a:off x="5724128" y="1124745"/>
              <a:ext cx="1512168" cy="686184"/>
              <a:chOff x="6732240" y="1124745"/>
              <a:chExt cx="1512168" cy="686184"/>
            </a:xfrm>
          </p:grpSpPr>
          <p:grpSp>
            <p:nvGrpSpPr>
              <p:cNvPr id="748" name="54 Grupo"/>
              <p:cNvGrpSpPr/>
              <p:nvPr/>
            </p:nvGrpSpPr>
            <p:grpSpPr>
              <a:xfrm>
                <a:off x="6732240" y="1196752"/>
                <a:ext cx="576064" cy="410592"/>
                <a:chOff x="2339752" y="1268760"/>
                <a:chExt cx="838200" cy="626616"/>
              </a:xfrm>
            </p:grpSpPr>
            <p:pic>
              <p:nvPicPr>
                <p:cNvPr id="752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339752" y="1412776"/>
                  <a:ext cx="838200" cy="482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3" name="752 Imagen" descr="Robado.jp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555776" y="1268760"/>
                  <a:ext cx="576064" cy="576064"/>
                </a:xfrm>
                <a:prstGeom prst="rect">
                  <a:avLst/>
                </a:prstGeom>
              </p:spPr>
            </p:pic>
          </p:grpSp>
          <p:grpSp>
            <p:nvGrpSpPr>
              <p:cNvPr id="749" name="58 Grupo"/>
              <p:cNvGrpSpPr/>
              <p:nvPr/>
            </p:nvGrpSpPr>
            <p:grpSpPr>
              <a:xfrm>
                <a:off x="7380312" y="1124745"/>
                <a:ext cx="864096" cy="686184"/>
                <a:chOff x="4644009" y="1484784"/>
                <a:chExt cx="1248139" cy="968907"/>
              </a:xfrm>
            </p:grpSpPr>
            <p:pic>
              <p:nvPicPr>
                <p:cNvPr id="750" name="Picture 6" descr="http://www.soporteinformatico.verti.com/img/icono-asistencia.gif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788024" y="1484784"/>
                  <a:ext cx="720080" cy="594849"/>
                </a:xfrm>
                <a:prstGeom prst="rect">
                  <a:avLst/>
                </a:prstGeom>
                <a:noFill/>
              </p:spPr>
            </p:pic>
            <p:sp>
              <p:nvSpPr>
                <p:cNvPr id="751" name="750 CuadroTexto"/>
                <p:cNvSpPr txBox="1"/>
                <p:nvPr/>
              </p:nvSpPr>
              <p:spPr>
                <a:xfrm>
                  <a:off x="4644009" y="1988839"/>
                  <a:ext cx="1248139" cy="464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100" dirty="0" smtClean="0">
                      <a:latin typeface="Verdana" pitchFamily="34" charset="0"/>
                    </a:rPr>
                    <a:t>CIA I</a:t>
                  </a:r>
                  <a:endParaRPr lang="es-ES" sz="1100" dirty="0">
                    <a:latin typeface="Verdana" pitchFamily="34" charset="0"/>
                  </a:endParaRPr>
                </a:p>
              </p:txBody>
            </p:sp>
          </p:grpSp>
        </p:grpSp>
        <p:pic>
          <p:nvPicPr>
            <p:cNvPr id="746" name="Picture 16" descr="http://icdn.pro/images/es/l/a/las-preferencias-de-sistema-en-tiempo-icono-3971-9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23544" y="1124744"/>
              <a:ext cx="401187" cy="389395"/>
            </a:xfrm>
            <a:prstGeom prst="rect">
              <a:avLst/>
            </a:prstGeom>
            <a:noFill/>
          </p:spPr>
        </p:pic>
        <p:sp>
          <p:nvSpPr>
            <p:cNvPr id="747" name="746 CuadroTexto"/>
            <p:cNvSpPr txBox="1"/>
            <p:nvPr/>
          </p:nvSpPr>
          <p:spPr>
            <a:xfrm>
              <a:off x="7035511" y="1458495"/>
              <a:ext cx="1271440" cy="32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 smtClean="0">
                  <a:latin typeface="Verdana" pitchFamily="34" charset="0"/>
                </a:rPr>
                <a:t>11 meses</a:t>
              </a:r>
              <a:endParaRPr lang="es-ES" sz="1100" dirty="0">
                <a:latin typeface="Verdana" pitchFamily="34" charset="0"/>
              </a:endParaRPr>
            </a:p>
          </p:txBody>
        </p:sp>
      </p:grpSp>
      <p:cxnSp>
        <p:nvCxnSpPr>
          <p:cNvPr id="754" name="48 Conector curvado"/>
          <p:cNvCxnSpPr>
            <a:stCxn id="14" idx="3"/>
            <a:endCxn id="752" idx="1"/>
          </p:cNvCxnSpPr>
          <p:nvPr/>
        </p:nvCxnSpPr>
        <p:spPr>
          <a:xfrm>
            <a:off x="4369504" y="3417876"/>
            <a:ext cx="706552" cy="10860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5" name="48 Conector curvado"/>
          <p:cNvCxnSpPr>
            <a:stCxn id="17" idx="3"/>
            <a:endCxn id="784" idx="1"/>
          </p:cNvCxnSpPr>
          <p:nvPr/>
        </p:nvCxnSpPr>
        <p:spPr>
          <a:xfrm flipV="1">
            <a:off x="4476846" y="5813868"/>
            <a:ext cx="511962" cy="462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6" name="48 Conector curvado"/>
          <p:cNvCxnSpPr>
            <a:stCxn id="14" idx="3"/>
            <a:endCxn id="702" idx="1"/>
          </p:cNvCxnSpPr>
          <p:nvPr/>
        </p:nvCxnSpPr>
        <p:spPr>
          <a:xfrm flipV="1">
            <a:off x="4369504" y="1911638"/>
            <a:ext cx="706552" cy="150623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7" name="48 Conector curvado"/>
          <p:cNvCxnSpPr>
            <a:stCxn id="14" idx="3"/>
            <a:endCxn id="692" idx="1"/>
          </p:cNvCxnSpPr>
          <p:nvPr/>
        </p:nvCxnSpPr>
        <p:spPr>
          <a:xfrm flipV="1">
            <a:off x="4369504" y="2415694"/>
            <a:ext cx="706552" cy="100218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8" name="48 Conector curvado"/>
          <p:cNvCxnSpPr>
            <a:stCxn id="14" idx="3"/>
            <a:endCxn id="722" idx="1"/>
          </p:cNvCxnSpPr>
          <p:nvPr/>
        </p:nvCxnSpPr>
        <p:spPr>
          <a:xfrm flipV="1">
            <a:off x="4369504" y="2919750"/>
            <a:ext cx="706552" cy="49812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9" name="48 Conector curvado"/>
          <p:cNvCxnSpPr>
            <a:stCxn id="14" idx="3"/>
            <a:endCxn id="732" idx="1"/>
          </p:cNvCxnSpPr>
          <p:nvPr/>
        </p:nvCxnSpPr>
        <p:spPr>
          <a:xfrm flipV="1">
            <a:off x="4369504" y="3411316"/>
            <a:ext cx="706552" cy="656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0" name="48 Conector curvado"/>
          <p:cNvCxnSpPr>
            <a:stCxn id="14" idx="3"/>
            <a:endCxn id="742" idx="1"/>
          </p:cNvCxnSpPr>
          <p:nvPr/>
        </p:nvCxnSpPr>
        <p:spPr>
          <a:xfrm>
            <a:off x="4369504" y="3417876"/>
            <a:ext cx="706552" cy="58199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48 Conector curvado"/>
          <p:cNvCxnSpPr>
            <a:stCxn id="14" idx="3"/>
            <a:endCxn id="712" idx="1"/>
          </p:cNvCxnSpPr>
          <p:nvPr/>
        </p:nvCxnSpPr>
        <p:spPr>
          <a:xfrm>
            <a:off x="4369504" y="3417876"/>
            <a:ext cx="706552" cy="164962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6" name="775 Grupo"/>
          <p:cNvGrpSpPr/>
          <p:nvPr/>
        </p:nvGrpSpPr>
        <p:grpSpPr>
          <a:xfrm>
            <a:off x="4988808" y="5556010"/>
            <a:ext cx="1800200" cy="545284"/>
            <a:chOff x="5724128" y="1124744"/>
            <a:chExt cx="2391504" cy="686185"/>
          </a:xfrm>
        </p:grpSpPr>
        <p:grpSp>
          <p:nvGrpSpPr>
            <p:cNvPr id="777" name="101 Grupo"/>
            <p:cNvGrpSpPr/>
            <p:nvPr/>
          </p:nvGrpSpPr>
          <p:grpSpPr>
            <a:xfrm>
              <a:off x="5724128" y="1124745"/>
              <a:ext cx="1512168" cy="686184"/>
              <a:chOff x="6732240" y="1124745"/>
              <a:chExt cx="1512168" cy="686184"/>
            </a:xfrm>
          </p:grpSpPr>
          <p:grpSp>
            <p:nvGrpSpPr>
              <p:cNvPr id="780" name="54 Grupo"/>
              <p:cNvGrpSpPr/>
              <p:nvPr/>
            </p:nvGrpSpPr>
            <p:grpSpPr>
              <a:xfrm>
                <a:off x="6732240" y="1196752"/>
                <a:ext cx="576064" cy="410592"/>
                <a:chOff x="2339752" y="1268760"/>
                <a:chExt cx="838200" cy="626616"/>
              </a:xfrm>
            </p:grpSpPr>
            <p:pic>
              <p:nvPicPr>
                <p:cNvPr id="784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339752" y="1412776"/>
                  <a:ext cx="838200" cy="482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85" name="784 Imagen" descr="Robado.jp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555776" y="1268760"/>
                  <a:ext cx="576064" cy="576064"/>
                </a:xfrm>
                <a:prstGeom prst="rect">
                  <a:avLst/>
                </a:prstGeom>
              </p:spPr>
            </p:pic>
          </p:grpSp>
          <p:grpSp>
            <p:nvGrpSpPr>
              <p:cNvPr id="781" name="58 Grupo"/>
              <p:cNvGrpSpPr/>
              <p:nvPr/>
            </p:nvGrpSpPr>
            <p:grpSpPr>
              <a:xfrm>
                <a:off x="7380312" y="1124745"/>
                <a:ext cx="864096" cy="686184"/>
                <a:chOff x="4644009" y="1484784"/>
                <a:chExt cx="1248139" cy="968907"/>
              </a:xfrm>
            </p:grpSpPr>
            <p:pic>
              <p:nvPicPr>
                <p:cNvPr id="782" name="Picture 6" descr="http://www.soporteinformatico.verti.com/img/icono-asistencia.gif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788024" y="1484784"/>
                  <a:ext cx="720080" cy="594849"/>
                </a:xfrm>
                <a:prstGeom prst="rect">
                  <a:avLst/>
                </a:prstGeom>
                <a:noFill/>
              </p:spPr>
            </p:pic>
            <p:sp>
              <p:nvSpPr>
                <p:cNvPr id="783" name="782 CuadroTexto"/>
                <p:cNvSpPr txBox="1"/>
                <p:nvPr/>
              </p:nvSpPr>
              <p:spPr>
                <a:xfrm>
                  <a:off x="4644009" y="1988839"/>
                  <a:ext cx="1248139" cy="464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100" dirty="0" smtClean="0">
                      <a:latin typeface="Verdana" pitchFamily="34" charset="0"/>
                    </a:rPr>
                    <a:t>CIA G</a:t>
                  </a:r>
                  <a:endParaRPr lang="es-ES" sz="1100" dirty="0">
                    <a:latin typeface="Verdana" pitchFamily="34" charset="0"/>
                  </a:endParaRPr>
                </a:p>
              </p:txBody>
            </p:sp>
          </p:grpSp>
        </p:grpSp>
        <p:pic>
          <p:nvPicPr>
            <p:cNvPr id="778" name="Picture 16" descr="http://icdn.pro/images/es/l/a/las-preferencias-de-sistema-en-tiempo-icono-3971-9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23544" y="1124744"/>
              <a:ext cx="401187" cy="389395"/>
            </a:xfrm>
            <a:prstGeom prst="rect">
              <a:avLst/>
            </a:prstGeom>
            <a:noFill/>
          </p:spPr>
        </p:pic>
        <p:sp>
          <p:nvSpPr>
            <p:cNvPr id="779" name="778 CuadroTexto"/>
            <p:cNvSpPr txBox="1"/>
            <p:nvPr/>
          </p:nvSpPr>
          <p:spPr>
            <a:xfrm>
              <a:off x="7035512" y="1458496"/>
              <a:ext cx="1080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 smtClean="0">
                  <a:latin typeface="Verdana" pitchFamily="34" charset="0"/>
                </a:rPr>
                <a:t>4 meses</a:t>
              </a:r>
              <a:endParaRPr lang="es-ES" sz="1100" dirty="0">
                <a:latin typeface="Verdana" pitchFamily="34" charset="0"/>
              </a:endParaRPr>
            </a:p>
          </p:txBody>
        </p:sp>
      </p:grpSp>
      <p:sp>
        <p:nvSpPr>
          <p:cNvPr id="788" name="1 Título"/>
          <p:cNvSpPr>
            <a:spLocks noGrp="1"/>
          </p:cNvSpPr>
          <p:nvPr>
            <p:ph type="title"/>
          </p:nvPr>
        </p:nvSpPr>
        <p:spPr>
          <a:xfrm>
            <a:off x="313184" y="764704"/>
            <a:ext cx="8291264" cy="648072"/>
          </a:xfrm>
        </p:spPr>
        <p:txBody>
          <a:bodyPr/>
          <a:lstStyle/>
          <a:p>
            <a:r>
              <a:rPr lang="es-AR" sz="2400" dirty="0" smtClean="0"/>
              <a:t>Presentación a la UFIDAD</a:t>
            </a: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156 -0.33542 C -0.57847 0.04606 -0.60538 0.42754 -0.55486 0.42014 C -0.50434 0.41273 -0.31545 -0.37917 -0.24826 -0.37986 C -0.18125 -0.38056 -0.19288 0.35231 -0.15156 0.41574 C -0.11024 0.47916 -0.05521 0.23958 2.22222E-6 2.22222E-6 " pathEditMode="relative" ptsTypes="aaaaA">
                                      <p:cBhvr>
                                        <p:cTn id="1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13184" y="764704"/>
            <a:ext cx="8291264" cy="648072"/>
          </a:xfrm>
        </p:spPr>
        <p:txBody>
          <a:bodyPr/>
          <a:lstStyle/>
          <a:p>
            <a:r>
              <a:rPr lang="es-AR" sz="2400" dirty="0" smtClean="0"/>
              <a:t>Análisis a la UFIDAD</a:t>
            </a:r>
            <a:endParaRPr lang="es-AR" sz="24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395536" y="1484784"/>
            <a:ext cx="7992888" cy="51276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 de la fiscalía – 18 casos 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95536" y="2204864"/>
            <a:ext cx="7992888" cy="94481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Verificación en la Suprema Corte de Justicia – 9 casos 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203848" y="3356992"/>
            <a:ext cx="3384376" cy="172819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Geo</a:t>
            </a:r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-referencian las denuncias y detectan una zona de influencia cercana a los domicilios</a:t>
            </a:r>
            <a:endParaRPr lang="es-AR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827584" y="3356992"/>
            <a:ext cx="1728192" cy="1944216"/>
            <a:chOff x="683568" y="3573016"/>
            <a:chExt cx="2088232" cy="2520280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27944" t="46875" r="56006" b="18672"/>
            <a:stretch>
              <a:fillRect/>
            </a:stretch>
          </p:blipFill>
          <p:spPr bwMode="auto">
            <a:xfrm>
              <a:off x="683568" y="3573016"/>
              <a:ext cx="2088232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21 Elipse"/>
            <p:cNvSpPr/>
            <p:nvPr/>
          </p:nvSpPr>
          <p:spPr>
            <a:xfrm>
              <a:off x="1259632" y="4077072"/>
              <a:ext cx="504056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14" name="13 Conector curvado"/>
          <p:cNvCxnSpPr>
            <a:stCxn id="22" idx="6"/>
            <a:endCxn id="16" idx="1"/>
          </p:cNvCxnSpPr>
          <p:nvPr/>
        </p:nvCxnSpPr>
        <p:spPr>
          <a:xfrm>
            <a:off x="1721477" y="3912482"/>
            <a:ext cx="1482371" cy="3086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 redondeado"/>
          <p:cNvSpPr/>
          <p:nvPr/>
        </p:nvSpPr>
        <p:spPr>
          <a:xfrm>
            <a:off x="323528" y="5364505"/>
            <a:ext cx="8496944" cy="94481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UFIDAD eleva un informe a la fiscalía donde constan los detalles de la investigación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/>
          <p:nvPr/>
        </p:nvGraphicFramePr>
        <p:xfrm>
          <a:off x="4427984" y="1268760"/>
          <a:ext cx="40324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1 Gráfico"/>
          <p:cNvGraphicFramePr/>
          <p:nvPr/>
        </p:nvGraphicFramePr>
        <p:xfrm>
          <a:off x="4052704" y="1284000"/>
          <a:ext cx="47880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827584" y="1484784"/>
            <a:ext cx="4032448" cy="51276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48 Siniestros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827584" y="2276872"/>
            <a:ext cx="4032448" cy="51276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 Robos totales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899592" y="3132257"/>
            <a:ext cx="4032448" cy="51276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 </a:t>
            </a:r>
            <a:r>
              <a:rPr lang="es-A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Cías</a:t>
            </a:r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afectadas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971600" y="4149080"/>
            <a:ext cx="6912768" cy="10081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Valor estimado de los 17 robos totales $1.310.000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971600" y="5301208"/>
            <a:ext cx="6912768" cy="10081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caso aún está en sede judicial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2" name="1 Gráfico"/>
          <p:cNvGraphicFramePr/>
          <p:nvPr/>
        </p:nvGraphicFramePr>
        <p:xfrm>
          <a:off x="4051960" y="1265704"/>
          <a:ext cx="47880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13184" y="764704"/>
            <a:ext cx="8291264" cy="648072"/>
          </a:xfrm>
        </p:spPr>
        <p:txBody>
          <a:bodyPr/>
          <a:lstStyle/>
          <a:p>
            <a:r>
              <a:rPr lang="es-AR" sz="2400" dirty="0" smtClean="0"/>
              <a:t>Conclusiones</a:t>
            </a: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8" grpId="0" animBg="1"/>
      <p:bldP spid="9" grpId="0" animBg="1"/>
      <p:bldP spid="20" grpId="0" animBg="1"/>
      <p:bldP spid="21" grpId="0" animBg="1"/>
      <p:bldGraphic spid="2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115616" y="1279622"/>
            <a:ext cx="4818383" cy="2324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2000" b="1" dirty="0" err="1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Expoestrategas</a:t>
            </a:r>
            <a:r>
              <a:rPr lang="es-ES_tradnl" sz="20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2013</a:t>
            </a:r>
          </a:p>
        </p:txBody>
      </p:sp>
      <p:pic>
        <p:nvPicPr>
          <p:cNvPr id="7" name="20 Imagen" descr="logo-CESV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276872"/>
            <a:ext cx="2957512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ESVI AEREA_0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836712"/>
            <a:ext cx="4283968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23528" y="4293096"/>
            <a:ext cx="8291264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Muchas Gracias</a:t>
            </a:r>
            <a:endParaRPr lang="es-AR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91264" cy="58092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 problemática del Fraude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177800" indent="-177800" algn="just">
              <a:buFontTx/>
              <a:buBlip>
                <a:blip r:embed="rId3"/>
              </a:buBlip>
              <a:defRPr/>
            </a:pPr>
            <a:r>
              <a:rPr lang="es-AR" dirty="0" smtClean="0"/>
              <a:t>Delito que afecta a todo el mercado asegurador, atentando contra su transparencia.</a:t>
            </a:r>
          </a:p>
          <a:p>
            <a:pPr marL="177800" indent="-177800" algn="just">
              <a:buFontTx/>
              <a:buBlip>
                <a:blip r:embed="rId3"/>
              </a:buBlip>
              <a:defRPr/>
            </a:pPr>
            <a:endParaRPr lang="es-AR" dirty="0" smtClean="0"/>
          </a:p>
          <a:p>
            <a:pPr marL="177800" indent="-177800" algn="just">
              <a:buFontTx/>
              <a:buBlip>
                <a:blip r:embed="rId3"/>
              </a:buBlip>
              <a:defRPr/>
            </a:pPr>
            <a:r>
              <a:rPr lang="es-AR" dirty="0" smtClean="0"/>
              <a:t>Perjudica a todas nuestras sociedades.</a:t>
            </a:r>
          </a:p>
          <a:p>
            <a:pPr marL="177800" indent="-177800" algn="just">
              <a:buFontTx/>
              <a:buBlip>
                <a:blip r:embed="rId3"/>
              </a:buBlip>
              <a:defRPr/>
            </a:pPr>
            <a:endParaRPr lang="es-AR" dirty="0" smtClean="0"/>
          </a:p>
          <a:p>
            <a:pPr marL="177800" indent="-177800" algn="just">
              <a:buFontTx/>
              <a:buBlip>
                <a:blip r:embed="rId3"/>
              </a:buBlip>
              <a:defRPr/>
            </a:pPr>
            <a:r>
              <a:rPr lang="es-AR" dirty="0" smtClean="0"/>
              <a:t>En Argentina y Estados Unidos se ha comprobado que el fraude al seguro ha generado lesiones graves y muertes.</a:t>
            </a:r>
          </a:p>
          <a:p>
            <a:pPr marL="177800" indent="-177800" algn="just">
              <a:buFontTx/>
              <a:buBlip>
                <a:blip r:embed="rId3"/>
              </a:buBlip>
              <a:defRPr/>
            </a:pPr>
            <a:endParaRPr lang="es-AR" dirty="0" smtClean="0"/>
          </a:p>
          <a:p>
            <a:pPr marL="177800" indent="-177800" algn="just">
              <a:buFontTx/>
              <a:buBlip>
                <a:blip r:embed="rId3"/>
              </a:buBlip>
              <a:defRPr/>
            </a:pPr>
            <a:r>
              <a:rPr lang="es-AR" dirty="0" smtClean="0"/>
              <a:t>Pone en marcha innecesariamente organismos del estado (Policía, Bomberos, ambulancias, hospitales) generando la desatención de emergencias reales.</a:t>
            </a:r>
          </a:p>
          <a:p>
            <a:pPr marL="177800" indent="-177800" algn="just">
              <a:buFontTx/>
              <a:buBlip>
                <a:blip r:embed="rId3"/>
              </a:buBlip>
              <a:defRPr/>
            </a:pPr>
            <a:endParaRPr lang="es-AR" dirty="0" smtClean="0"/>
          </a:p>
          <a:p>
            <a:pPr marL="177800" indent="-177800" algn="just">
              <a:buFontTx/>
              <a:buBlip>
                <a:blip r:embed="rId3"/>
              </a:buBlip>
              <a:defRPr/>
            </a:pPr>
            <a:r>
              <a:rPr lang="es-AR" dirty="0" smtClean="0"/>
              <a:t>Genera mayores costos para los usuarios del sistema.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Cultura Antifraude</a:t>
            </a:r>
            <a:endParaRPr lang="es-AR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251520" y="2420888"/>
            <a:ext cx="8568952" cy="3600400"/>
          </a:xfrm>
        </p:spPr>
        <p:txBody>
          <a:bodyPr>
            <a:noAutofit/>
          </a:bodyPr>
          <a:lstStyle/>
          <a:p>
            <a:pPr algn="just">
              <a:buFontTx/>
              <a:buBlip>
                <a:blip r:embed="rId3"/>
              </a:buBlip>
              <a:defRPr/>
            </a:pPr>
            <a:r>
              <a:rPr lang="es-AR" sz="2100" dirty="0" smtClean="0"/>
              <a:t>Generar actividades académicas para mejorar la efectividad en la lucha contra este delito.</a:t>
            </a:r>
          </a:p>
          <a:p>
            <a:pPr algn="just">
              <a:buFontTx/>
              <a:buBlip>
                <a:blip r:embed="rId3"/>
              </a:buBlip>
              <a:defRPr/>
            </a:pPr>
            <a:endParaRPr lang="es-AR" sz="800" dirty="0" smtClean="0"/>
          </a:p>
          <a:p>
            <a:pPr algn="just">
              <a:buFontTx/>
              <a:buBlip>
                <a:blip r:embed="rId3"/>
              </a:buBlip>
              <a:defRPr/>
            </a:pPr>
            <a:r>
              <a:rPr lang="es-MX" sz="2100" dirty="0" smtClean="0"/>
              <a:t>Promover la acción mancomunada para lograr mejores estándares de prevención de fraude.</a:t>
            </a:r>
          </a:p>
          <a:p>
            <a:pPr algn="just">
              <a:buFontTx/>
              <a:buBlip>
                <a:blip r:embed="rId3"/>
              </a:buBlip>
              <a:defRPr/>
            </a:pPr>
            <a:endParaRPr lang="es-MX" sz="800" dirty="0" smtClean="0"/>
          </a:p>
          <a:p>
            <a:pPr algn="just">
              <a:buFontTx/>
              <a:buBlip>
                <a:blip r:embed="rId3"/>
              </a:buBlip>
              <a:defRPr/>
            </a:pPr>
            <a:r>
              <a:rPr lang="es-MX" sz="2100" dirty="0" smtClean="0"/>
              <a:t>Dar reconocimiento a la iniciativa individual del personal, cualquiera sea su función y/o responsabilidad. </a:t>
            </a:r>
          </a:p>
          <a:p>
            <a:pPr algn="just">
              <a:buNone/>
              <a:defRPr/>
            </a:pPr>
            <a:endParaRPr lang="es-MX" sz="800" dirty="0" smtClean="0"/>
          </a:p>
          <a:p>
            <a:pPr algn="just">
              <a:buFontTx/>
              <a:buBlip>
                <a:blip r:embed="rId3"/>
              </a:buBlip>
              <a:defRPr/>
            </a:pPr>
            <a:r>
              <a:rPr lang="es-MX" sz="2100" dirty="0" smtClean="0"/>
              <a:t>Compartir las “</a:t>
            </a:r>
            <a:r>
              <a:rPr lang="es-MX" sz="2100" dirty="0" err="1" smtClean="0"/>
              <a:t>best</a:t>
            </a:r>
            <a:r>
              <a:rPr lang="es-MX" sz="2100" dirty="0" smtClean="0"/>
              <a:t> </a:t>
            </a:r>
            <a:r>
              <a:rPr lang="es-MX" sz="2100" dirty="0" err="1" smtClean="0"/>
              <a:t>practices</a:t>
            </a:r>
            <a:r>
              <a:rPr lang="es-MX" sz="2100" dirty="0" smtClean="0"/>
              <a:t>” en la materia.</a:t>
            </a:r>
          </a:p>
          <a:p>
            <a:pPr algn="just">
              <a:buFontTx/>
              <a:buBlip>
                <a:blip r:embed="rId3"/>
              </a:buBlip>
              <a:defRPr/>
            </a:pPr>
            <a:endParaRPr lang="es-MX" sz="800" dirty="0" smtClean="0"/>
          </a:p>
          <a:p>
            <a:pPr algn="just">
              <a:buFontTx/>
              <a:buBlip>
                <a:blip r:embed="rId3"/>
              </a:buBlip>
              <a:defRPr/>
            </a:pPr>
            <a:r>
              <a:rPr lang="es-MX" sz="2100" dirty="0" smtClean="0"/>
              <a:t>Mantener a las aseguradoras alineadas con el Principio Básico 21 de la IAIS</a:t>
            </a:r>
            <a:endParaRPr lang="es-ES" sz="2100" dirty="0" smtClean="0"/>
          </a:p>
          <a:p>
            <a:pPr marL="177800" indent="-177800" algn="just">
              <a:buFontTx/>
              <a:buBlip>
                <a:blip r:embed="rId3"/>
              </a:buBlip>
              <a:defRPr/>
            </a:pPr>
            <a:endParaRPr lang="es-AR" sz="2100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1623938"/>
            <a:ext cx="8291264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Objetivos principales</a:t>
            </a:r>
            <a:endParaRPr kumimoji="0" lang="es-AR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764704"/>
            <a:ext cx="8568952" cy="1077508"/>
          </a:xfrm>
        </p:spPr>
        <p:txBody>
          <a:bodyPr>
            <a:normAutofit/>
          </a:bodyPr>
          <a:lstStyle/>
          <a:p>
            <a:r>
              <a:rPr lang="es-AR" sz="2400" dirty="0" smtClean="0"/>
              <a:t>Concursos Nacionales de Lucha contra el Fraude en el Mercado Asegurador</a:t>
            </a: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251520" y="1700808"/>
            <a:ext cx="8208912" cy="2448272"/>
          </a:xfrm>
        </p:spPr>
        <p:txBody>
          <a:bodyPr>
            <a:normAutofit fontScale="25000" lnSpcReduction="20000"/>
          </a:bodyPr>
          <a:lstStyle/>
          <a:p>
            <a:pPr marL="273050" indent="-273050" algn="just">
              <a:buFontTx/>
              <a:buBlip>
                <a:blip r:embed="rId3"/>
              </a:buBlip>
              <a:defRPr/>
            </a:pPr>
            <a:r>
              <a:rPr lang="es-MX" sz="7200" dirty="0" smtClean="0"/>
              <a:t>Los concursos se llevaron a cabo en: Argentina, Chile, Perú y Uruguay</a:t>
            </a:r>
          </a:p>
          <a:p>
            <a:pPr marL="273050" indent="-273050" algn="just">
              <a:buFontTx/>
              <a:buBlip>
                <a:blip r:embed="rId3"/>
              </a:buBlip>
              <a:defRPr/>
            </a:pPr>
            <a:endParaRPr lang="es-MX" sz="7200" dirty="0" smtClean="0"/>
          </a:p>
          <a:p>
            <a:pPr marL="273050" indent="-273050" algn="just">
              <a:buFontTx/>
              <a:buBlip>
                <a:blip r:embed="rId3"/>
              </a:buBlip>
              <a:defRPr/>
            </a:pPr>
            <a:r>
              <a:rPr lang="es-MX" sz="7200" dirty="0" smtClean="0"/>
              <a:t>Se presentaron más de 200 casos. </a:t>
            </a:r>
          </a:p>
          <a:p>
            <a:pPr marL="273050" indent="-273050" algn="just">
              <a:defRPr/>
            </a:pPr>
            <a:endParaRPr lang="es-ES" sz="7200" dirty="0" smtClean="0"/>
          </a:p>
          <a:p>
            <a:pPr marL="273050" indent="-273050" algn="just">
              <a:buFontTx/>
              <a:buBlip>
                <a:blip r:embed="rId4"/>
              </a:buBlip>
              <a:defRPr/>
            </a:pPr>
            <a:r>
              <a:rPr lang="es-ES" sz="7200" dirty="0" smtClean="0"/>
              <a:t>Participaron empleados de compañías de seguros de cada país.</a:t>
            </a:r>
          </a:p>
          <a:p>
            <a:pPr marL="273050" indent="-273050" algn="just">
              <a:defRPr/>
            </a:pPr>
            <a:endParaRPr lang="es-ES" sz="7200" dirty="0" smtClean="0"/>
          </a:p>
          <a:p>
            <a:pPr marL="273050" indent="-273050" algn="just">
              <a:buFontTx/>
              <a:buBlip>
                <a:blip r:embed="rId4"/>
              </a:buBlip>
              <a:defRPr/>
            </a:pPr>
            <a:r>
              <a:rPr lang="es-ES" sz="7200" dirty="0" smtClean="0"/>
              <a:t>Presentaron uno o varios casos exitosos en los que se comprobó el fraude cometido a una compañía de seguros.</a:t>
            </a:r>
          </a:p>
        </p:txBody>
      </p:sp>
      <p:pic>
        <p:nvPicPr>
          <p:cNvPr id="4" name="1 Imagen" descr="IMG_4517.JPG"/>
          <p:cNvPicPr/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724129" y="4211411"/>
            <a:ext cx="3024336" cy="2157679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251520" y="4221088"/>
            <a:ext cx="4752528" cy="175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Un jurado de notables (Jueces, funcionarios de los organismos de control y especialistas en seguros) seleccionó los mejores casos.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1700808"/>
            <a:ext cx="84249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buFontTx/>
              <a:buBlip>
                <a:blip r:embed="rId3"/>
              </a:buBlip>
              <a:defRPr/>
            </a:pPr>
            <a:r>
              <a:rPr lang="es-MX" dirty="0" smtClean="0">
                <a:latin typeface="Verdana" pitchFamily="34" charset="0"/>
              </a:rPr>
              <a:t>Participaron los ganadores de los concursos de Argentina, Chile, Perú y Uruguay</a:t>
            </a:r>
          </a:p>
          <a:p>
            <a:pPr marL="273050" indent="-273050" algn="just">
              <a:buFontTx/>
              <a:buBlip>
                <a:blip r:embed="rId3"/>
              </a:buBlip>
              <a:defRPr/>
            </a:pPr>
            <a:endParaRPr lang="es-MX" dirty="0" smtClean="0">
              <a:latin typeface="Verdana" pitchFamily="34" charset="0"/>
            </a:endParaRPr>
          </a:p>
          <a:p>
            <a:pPr marL="273050" indent="-273050" algn="just">
              <a:buFontTx/>
              <a:buBlip>
                <a:blip r:embed="rId3"/>
              </a:buBlip>
              <a:defRPr/>
            </a:pPr>
            <a:r>
              <a:rPr lang="es-MX" dirty="0" smtClean="0">
                <a:latin typeface="Verdana" pitchFamily="34" charset="0"/>
              </a:rPr>
              <a:t>Los ganadores expusieron los casos en el “Congreso Internacional sobre fraude en el seguro”</a:t>
            </a:r>
          </a:p>
          <a:p>
            <a:pPr marL="273050" indent="-273050" algn="just">
              <a:defRPr/>
            </a:pPr>
            <a:endParaRPr lang="es-ES" dirty="0">
              <a:latin typeface="Verdana" pitchFamily="34" charset="0"/>
            </a:endParaRPr>
          </a:p>
          <a:p>
            <a:pPr marL="273050" indent="-273050" algn="just">
              <a:buFontTx/>
              <a:buBlip>
                <a:blip r:embed="rId4"/>
              </a:buBlip>
              <a:defRPr/>
            </a:pPr>
            <a:r>
              <a:rPr lang="es-ES" dirty="0">
                <a:latin typeface="Verdana" pitchFamily="34" charset="0"/>
              </a:rPr>
              <a:t>Un jurado de notables </a:t>
            </a:r>
            <a:r>
              <a:rPr lang="es-ES" dirty="0" smtClean="0">
                <a:latin typeface="Verdana" pitchFamily="34" charset="0"/>
              </a:rPr>
              <a:t>(Jueces, funcionarios de los organismos de control y Especialistas en seguros) evaluaron las presentaciones.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51520" y="764704"/>
            <a:ext cx="8568952" cy="1008112"/>
          </a:xfrm>
        </p:spPr>
        <p:txBody>
          <a:bodyPr wrap="square">
            <a:normAutofit/>
          </a:bodyPr>
          <a:lstStyle/>
          <a:p>
            <a:r>
              <a:rPr lang="es-AR" sz="2400" dirty="0" smtClean="0"/>
              <a:t>Concurso internacional de Lucha contra el </a:t>
            </a:r>
            <a:r>
              <a:rPr lang="es-MX" sz="2400" dirty="0" smtClean="0"/>
              <a:t> </a:t>
            </a:r>
            <a:r>
              <a:rPr lang="es-AR" sz="2400" dirty="0" smtClean="0"/>
              <a:t>Fraude en el Mercado Asegurador</a:t>
            </a:r>
          </a:p>
        </p:txBody>
      </p:sp>
      <p:pic>
        <p:nvPicPr>
          <p:cNvPr id="32770" name="Picture 2" descr="http://www.culturaantifraude.com/img/jueves/JUE_44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509120"/>
            <a:ext cx="1980853" cy="133760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2195736" y="448298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algn="just">
              <a:buFontTx/>
              <a:buBlip>
                <a:blip r:embed="rId4"/>
              </a:buBlip>
              <a:defRPr/>
            </a:pPr>
            <a:r>
              <a:rPr lang="es-MX" dirty="0" smtClean="0">
                <a:latin typeface="Verdana" pitchFamily="34" charset="0"/>
              </a:rPr>
              <a:t>La premiación se realizó en el Congreso Internacional sobre fraude en el seguro donde se premió a Cristina Yamashiro, de </a:t>
            </a:r>
            <a:r>
              <a:rPr lang="es-MX" dirty="0" err="1" smtClean="0">
                <a:latin typeface="Verdana" pitchFamily="34" charset="0"/>
              </a:rPr>
              <a:t>Zurich</a:t>
            </a:r>
            <a:r>
              <a:rPr lang="es-MX" dirty="0" smtClean="0">
                <a:latin typeface="Verdana" pitchFamily="34" charset="0"/>
              </a:rPr>
              <a:t>, y  Daniel Brandaris, de QBE La Buenos Aires.</a:t>
            </a:r>
          </a:p>
        </p:txBody>
      </p:sp>
      <p:pic>
        <p:nvPicPr>
          <p:cNvPr id="32772" name="Picture 4" descr="http://www.culturaantifraude.com/img/jueves/JUE_44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09120"/>
            <a:ext cx="1919449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51520" y="764704"/>
            <a:ext cx="8568952" cy="864096"/>
          </a:xfrm>
        </p:spPr>
        <p:txBody>
          <a:bodyPr>
            <a:normAutofit/>
          </a:bodyPr>
          <a:lstStyle/>
          <a:p>
            <a:r>
              <a:rPr lang="es-AR" sz="2000" dirty="0" smtClean="0"/>
              <a:t>Congreso internacional sobre fraude en el seguro: El desarrollo de la cultura antifraude en la región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536" y="1988839"/>
            <a:ext cx="8352928" cy="7915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Ser el punto de encuentro más importante para todo el mercado asegurador nacional e internacional en la materia.</a:t>
            </a:r>
            <a:endParaRPr kumimoji="0" lang="es-ES_tradn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67544" y="2852935"/>
            <a:ext cx="8208912" cy="6480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 la sede de capacitación para el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sector en lo que concierne a la lucha contra el fraude, haciendo hincapié en la problemática latinoamericana.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323528" y="1772816"/>
            <a:ext cx="16561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</a:p>
        </p:txBody>
      </p:sp>
      <p:grpSp>
        <p:nvGrpSpPr>
          <p:cNvPr id="18" name="17 Grupo"/>
          <p:cNvGrpSpPr/>
          <p:nvPr/>
        </p:nvGrpSpPr>
        <p:grpSpPr>
          <a:xfrm>
            <a:off x="323528" y="3573016"/>
            <a:ext cx="8317557" cy="2644902"/>
            <a:chOff x="323528" y="3573016"/>
            <a:chExt cx="8317557" cy="2644902"/>
          </a:xfrm>
        </p:grpSpPr>
        <p:grpSp>
          <p:nvGrpSpPr>
            <p:cNvPr id="16" name="15 Grupo"/>
            <p:cNvGrpSpPr/>
            <p:nvPr/>
          </p:nvGrpSpPr>
          <p:grpSpPr>
            <a:xfrm>
              <a:off x="323528" y="4005064"/>
              <a:ext cx="8317557" cy="2212854"/>
              <a:chOff x="323528" y="4005064"/>
              <a:chExt cx="8317557" cy="2212854"/>
            </a:xfrm>
          </p:grpSpPr>
          <p:pic>
            <p:nvPicPr>
              <p:cNvPr id="31746" name="Picture 2" descr="http://www.culturaantifraude.com/img/jueves/JUE_4274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64088" y="4005064"/>
                <a:ext cx="3276997" cy="2212854"/>
              </a:xfrm>
              <a:prstGeom prst="rect">
                <a:avLst/>
              </a:prstGeom>
              <a:noFill/>
            </p:spPr>
          </p:pic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23528" y="4365104"/>
                <a:ext cx="4464496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just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s-E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Funcionarios de 31 Aseguradoras.</a:t>
                </a:r>
                <a:endPara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just">
                  <a:lnSpc>
                    <a:spcPct val="80000"/>
                  </a:lnSpc>
                  <a:spcBef>
                    <a:spcPct val="20000"/>
                  </a:spcBef>
                </a:pPr>
                <a:endPara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just">
                  <a:lnSpc>
                    <a:spcPct val="80000"/>
                  </a:lnSpc>
                  <a:spcBef>
                    <a:spcPct val="20000"/>
                  </a:spcBef>
                </a:pPr>
                <a:endPara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323528" y="4005064"/>
                <a:ext cx="2952328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just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s-E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Asistentes de 9 países.</a:t>
                </a:r>
                <a:endPara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just">
                  <a:lnSpc>
                    <a:spcPct val="80000"/>
                  </a:lnSpc>
                  <a:spcBef>
                    <a:spcPct val="20000"/>
                  </a:spcBef>
                </a:pPr>
                <a:endPara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just">
                  <a:lnSpc>
                    <a:spcPct val="80000"/>
                  </a:lnSpc>
                  <a:spcBef>
                    <a:spcPct val="20000"/>
                  </a:spcBef>
                </a:pPr>
                <a:endPara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323528" y="4725144"/>
                <a:ext cx="4464496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just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s-MX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Funcionarios de los órganos de supervisión de seguros de 3 países.</a:t>
                </a:r>
                <a:endPara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323528" y="5373216"/>
                <a:ext cx="4464496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just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s-MX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Jueces y especialistas de 5 países transmitieron su experiencia. </a:t>
                </a:r>
                <a:endPara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17" name="1 Título"/>
            <p:cNvSpPr txBox="1">
              <a:spLocks/>
            </p:cNvSpPr>
            <p:nvPr/>
          </p:nvSpPr>
          <p:spPr>
            <a:xfrm>
              <a:off x="467544" y="3573016"/>
              <a:ext cx="1656184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Resultados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80920" cy="1008112"/>
          </a:xfrm>
        </p:spPr>
        <p:txBody>
          <a:bodyPr/>
          <a:lstStyle/>
          <a:p>
            <a:r>
              <a:rPr lang="es-AR" sz="2400" dirty="0" smtClean="0"/>
              <a:t>Ganador categoría A Automotores: </a:t>
            </a:r>
            <a:br>
              <a:rPr lang="es-AR" sz="2400" dirty="0" smtClean="0"/>
            </a:br>
            <a:r>
              <a:rPr lang="es-AR" sz="2400" dirty="0" smtClean="0"/>
              <a:t>Redes delictivas en las Redes Sociales </a:t>
            </a:r>
            <a:br>
              <a:rPr lang="es-AR" sz="2400" dirty="0" smtClean="0"/>
            </a:br>
            <a:r>
              <a:rPr lang="es-AR" sz="2400" dirty="0" smtClean="0"/>
              <a:t>QBE La Buenos Aires – Leticia López</a:t>
            </a:r>
            <a:endParaRPr lang="es-AR" sz="2400" dirty="0"/>
          </a:p>
        </p:txBody>
      </p:sp>
      <p:grpSp>
        <p:nvGrpSpPr>
          <p:cNvPr id="57" name="56 Grupo"/>
          <p:cNvGrpSpPr/>
          <p:nvPr/>
        </p:nvGrpSpPr>
        <p:grpSpPr>
          <a:xfrm>
            <a:off x="325852" y="2276872"/>
            <a:ext cx="1653860" cy="1027857"/>
            <a:chOff x="325852" y="2276872"/>
            <a:chExt cx="1653860" cy="1027857"/>
          </a:xfrm>
        </p:grpSpPr>
        <p:pic>
          <p:nvPicPr>
            <p:cNvPr id="16386" name="Picture 2" descr="http://hacerseguro.files.wordpress.com/2012/08/mediador.jpg?w=300&amp;h=2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5852" y="2276872"/>
              <a:ext cx="1221812" cy="916359"/>
            </a:xfrm>
            <a:prstGeom prst="rect">
              <a:avLst/>
            </a:prstGeom>
            <a:noFill/>
          </p:spPr>
        </p:pic>
        <p:sp>
          <p:nvSpPr>
            <p:cNvPr id="5" name="4 CuadroTexto"/>
            <p:cNvSpPr txBox="1"/>
            <p:nvPr/>
          </p:nvSpPr>
          <p:spPr>
            <a:xfrm>
              <a:off x="611560" y="2996952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smtClean="0">
                  <a:latin typeface="Verdana" pitchFamily="34" charset="0"/>
                </a:rPr>
                <a:t>Mediación</a:t>
              </a:r>
              <a:endParaRPr lang="es-ES" sz="1400" dirty="0">
                <a:latin typeface="Verdana" pitchFamily="34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1968635" y="2492896"/>
            <a:ext cx="875175" cy="842610"/>
            <a:chOff x="4788024" y="1484784"/>
            <a:chExt cx="948106" cy="842610"/>
          </a:xfrm>
        </p:grpSpPr>
        <p:pic>
          <p:nvPicPr>
            <p:cNvPr id="7" name="Picture 6" descr="http://www.soporteinformatico.verti.com/img/icono-asistenci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1484784"/>
              <a:ext cx="720080" cy="594849"/>
            </a:xfrm>
            <a:prstGeom prst="rect">
              <a:avLst/>
            </a:prstGeom>
            <a:noFill/>
          </p:spPr>
        </p:pic>
        <p:sp>
          <p:nvSpPr>
            <p:cNvPr id="8" name="7 CuadroTexto"/>
            <p:cNvSpPr txBox="1"/>
            <p:nvPr/>
          </p:nvSpPr>
          <p:spPr>
            <a:xfrm>
              <a:off x="4800026" y="1988840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CIA</a:t>
              </a:r>
              <a:endParaRPr lang="es-ES" sz="1600" dirty="0">
                <a:latin typeface="Verdana" pitchFamily="34" charset="0"/>
              </a:endParaRPr>
            </a:p>
          </p:txBody>
        </p:sp>
      </p:grpSp>
      <p:cxnSp>
        <p:nvCxnSpPr>
          <p:cNvPr id="9" name="8 Conector curvado"/>
          <p:cNvCxnSpPr>
            <a:stCxn id="16386" idx="3"/>
            <a:endCxn id="7" idx="1"/>
          </p:cNvCxnSpPr>
          <p:nvPr/>
        </p:nvCxnSpPr>
        <p:spPr>
          <a:xfrm>
            <a:off x="1547664" y="2735052"/>
            <a:ext cx="420971" cy="5526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13 Grupo"/>
          <p:cNvGrpSpPr/>
          <p:nvPr/>
        </p:nvGrpSpPr>
        <p:grpSpPr>
          <a:xfrm>
            <a:off x="2915816" y="2348880"/>
            <a:ext cx="936104" cy="1058634"/>
            <a:chOff x="3347864" y="2132856"/>
            <a:chExt cx="936104" cy="1058634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3888" y="2132856"/>
              <a:ext cx="466256" cy="804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12 CuadroTexto"/>
            <p:cNvSpPr txBox="1"/>
            <p:nvPr/>
          </p:nvSpPr>
          <p:spPr>
            <a:xfrm>
              <a:off x="3347864" y="2852936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Marcos</a:t>
              </a:r>
              <a:endParaRPr lang="es-ES" sz="1600" dirty="0">
                <a:latin typeface="Verdana" pitchFamily="34" charset="0"/>
              </a:endParaRPr>
            </a:p>
          </p:txBody>
        </p:sp>
      </p:grpSp>
      <p:cxnSp>
        <p:nvCxnSpPr>
          <p:cNvPr id="15" name="14 Conector curvado"/>
          <p:cNvCxnSpPr>
            <a:stCxn id="7" idx="3"/>
            <a:endCxn id="16387" idx="1"/>
          </p:cNvCxnSpPr>
          <p:nvPr/>
        </p:nvCxnSpPr>
        <p:spPr>
          <a:xfrm flipV="1">
            <a:off x="2633324" y="2751026"/>
            <a:ext cx="498516" cy="3929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curvado"/>
          <p:cNvCxnSpPr>
            <a:stCxn id="16387" idx="3"/>
            <a:endCxn id="16389" idx="1"/>
          </p:cNvCxnSpPr>
          <p:nvPr/>
        </p:nvCxnSpPr>
        <p:spPr>
          <a:xfrm flipV="1">
            <a:off x="3598096" y="2744924"/>
            <a:ext cx="397840" cy="610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32 Grupo"/>
          <p:cNvGrpSpPr/>
          <p:nvPr/>
        </p:nvGrpSpPr>
        <p:grpSpPr>
          <a:xfrm>
            <a:off x="2987824" y="3861048"/>
            <a:ext cx="1224136" cy="1058634"/>
            <a:chOff x="3203848" y="3501008"/>
            <a:chExt cx="1224136" cy="1058634"/>
          </a:xfrm>
        </p:grpSpPr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1880" y="3501008"/>
              <a:ext cx="533400" cy="77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31 CuadroTexto"/>
            <p:cNvSpPr txBox="1"/>
            <p:nvPr/>
          </p:nvSpPr>
          <p:spPr>
            <a:xfrm>
              <a:off x="3203848" y="4221088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Jeremías</a:t>
              </a:r>
              <a:endParaRPr lang="es-ES" sz="1600" dirty="0">
                <a:latin typeface="Verdana" pitchFamily="34" charset="0"/>
              </a:endParaRPr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6804248" y="1988840"/>
            <a:ext cx="1296144" cy="945099"/>
            <a:chOff x="7045761" y="1916832"/>
            <a:chExt cx="1481307" cy="1080113"/>
          </a:xfrm>
        </p:grpSpPr>
        <p:pic>
          <p:nvPicPr>
            <p:cNvPr id="1639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80312" y="1916832"/>
              <a:ext cx="457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36 CuadroTexto"/>
            <p:cNvSpPr txBox="1"/>
            <p:nvPr/>
          </p:nvSpPr>
          <p:spPr>
            <a:xfrm>
              <a:off x="7045761" y="2610026"/>
              <a:ext cx="1481307" cy="386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Christian</a:t>
              </a:r>
              <a:endParaRPr lang="es-ES" sz="1600" dirty="0">
                <a:latin typeface="Verdana" pitchFamily="34" charset="0"/>
              </a:endParaRPr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7956376" y="2852936"/>
            <a:ext cx="792088" cy="936104"/>
            <a:chOff x="6732240" y="3234462"/>
            <a:chExt cx="936104" cy="1058634"/>
          </a:xfrm>
        </p:grpSpPr>
        <p:pic>
          <p:nvPicPr>
            <p:cNvPr id="16393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76256" y="3234462"/>
              <a:ext cx="469900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37 CuadroTexto"/>
            <p:cNvSpPr txBox="1"/>
            <p:nvPr/>
          </p:nvSpPr>
          <p:spPr>
            <a:xfrm>
              <a:off x="6732240" y="3954542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Juan</a:t>
              </a:r>
              <a:endParaRPr lang="es-ES" sz="1600" dirty="0">
                <a:latin typeface="Verdana" pitchFamily="34" charset="0"/>
              </a:endParaRPr>
            </a:p>
          </p:txBody>
        </p:sp>
      </p:grpSp>
      <p:grpSp>
        <p:nvGrpSpPr>
          <p:cNvPr id="42" name="41 Grupo"/>
          <p:cNvGrpSpPr/>
          <p:nvPr/>
        </p:nvGrpSpPr>
        <p:grpSpPr>
          <a:xfrm>
            <a:off x="7956376" y="1772816"/>
            <a:ext cx="936104" cy="986625"/>
            <a:chOff x="7655254" y="2924944"/>
            <a:chExt cx="1106305" cy="1166012"/>
          </a:xfrm>
        </p:grpSpPr>
        <p:pic>
          <p:nvPicPr>
            <p:cNvPr id="16392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84368" y="2924944"/>
              <a:ext cx="495300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39 CuadroTexto"/>
            <p:cNvSpPr txBox="1"/>
            <p:nvPr/>
          </p:nvSpPr>
          <p:spPr>
            <a:xfrm>
              <a:off x="7655254" y="3690847"/>
              <a:ext cx="110630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Carlos</a:t>
              </a:r>
              <a:endParaRPr lang="es-ES" sz="1600" dirty="0">
                <a:latin typeface="Verdana" pitchFamily="34" charset="0"/>
              </a:endParaRPr>
            </a:p>
          </p:txBody>
        </p:sp>
      </p:grpSp>
      <p:grpSp>
        <p:nvGrpSpPr>
          <p:cNvPr id="49" name="48 Grupo"/>
          <p:cNvGrpSpPr/>
          <p:nvPr/>
        </p:nvGrpSpPr>
        <p:grpSpPr>
          <a:xfrm>
            <a:off x="3851920" y="2420888"/>
            <a:ext cx="1152128" cy="986626"/>
            <a:chOff x="4499992" y="2492896"/>
            <a:chExt cx="1152128" cy="986626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44008" y="2492896"/>
              <a:ext cx="784675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43 CuadroTexto"/>
            <p:cNvSpPr txBox="1"/>
            <p:nvPr/>
          </p:nvSpPr>
          <p:spPr>
            <a:xfrm>
              <a:off x="4499992" y="3140968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Denuncia</a:t>
              </a:r>
              <a:endParaRPr lang="es-ES" sz="1600" dirty="0">
                <a:latin typeface="Verdana" pitchFamily="34" charset="0"/>
              </a:endParaRPr>
            </a:p>
          </p:txBody>
        </p:sp>
      </p:grpSp>
      <p:grpSp>
        <p:nvGrpSpPr>
          <p:cNvPr id="48" name="47 Grupo"/>
          <p:cNvGrpSpPr/>
          <p:nvPr/>
        </p:nvGrpSpPr>
        <p:grpSpPr>
          <a:xfrm>
            <a:off x="5220072" y="2276872"/>
            <a:ext cx="1296144" cy="1130642"/>
            <a:chOff x="5868144" y="2348880"/>
            <a:chExt cx="1296144" cy="1130642"/>
          </a:xfrm>
        </p:grpSpPr>
        <p:pic>
          <p:nvPicPr>
            <p:cNvPr id="16395" name="Picture 11" descr="https://encrypted-tbn0.gstatic.com/images?q=tbn:ANd9GcSYX393uMfZd3EavSwiQMClO08ETEN-Dsb4FjKXPYTx44b-V5mwxw"/>
            <p:cNvPicPr>
              <a:picLocks noChangeAspect="1" noChangeArrowheads="1"/>
            </p:cNvPicPr>
            <p:nvPr/>
          </p:nvPicPr>
          <p:blipFill>
            <a:blip r:embed="rId11" cstate="print"/>
            <a:srcRect r="65462" b="73422"/>
            <a:stretch>
              <a:fillRect/>
            </a:stretch>
          </p:blipFill>
          <p:spPr bwMode="auto">
            <a:xfrm>
              <a:off x="6012160" y="2348880"/>
              <a:ext cx="864096" cy="864096"/>
            </a:xfrm>
            <a:prstGeom prst="rect">
              <a:avLst/>
            </a:prstGeom>
            <a:noFill/>
          </p:spPr>
        </p:pic>
        <p:sp>
          <p:nvSpPr>
            <p:cNvPr id="47" name="46 CuadroTexto"/>
            <p:cNvSpPr txBox="1"/>
            <p:nvPr/>
          </p:nvSpPr>
          <p:spPr>
            <a:xfrm>
              <a:off x="5868144" y="3140968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Demanda</a:t>
              </a:r>
              <a:endParaRPr lang="es-ES" sz="1600" dirty="0">
                <a:latin typeface="Verdana" pitchFamily="34" charset="0"/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4139952" y="2348880"/>
            <a:ext cx="648072" cy="648072"/>
            <a:chOff x="2771800" y="3861048"/>
            <a:chExt cx="864096" cy="864096"/>
          </a:xfrm>
        </p:grpSpPr>
        <p:cxnSp>
          <p:nvCxnSpPr>
            <p:cNvPr id="22" name="21 Conector recto"/>
            <p:cNvCxnSpPr>
              <a:stCxn id="20" idx="7"/>
              <a:endCxn id="20" idx="3"/>
            </p:cNvCxnSpPr>
            <p:nvPr/>
          </p:nvCxnSpPr>
          <p:spPr>
            <a:xfrm flipH="1">
              <a:off x="2898344" y="3987592"/>
              <a:ext cx="611008" cy="611008"/>
            </a:xfrm>
            <a:prstGeom prst="line">
              <a:avLst/>
            </a:prstGeom>
            <a:ln w="98425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19 Elipse"/>
            <p:cNvSpPr/>
            <p:nvPr/>
          </p:nvSpPr>
          <p:spPr>
            <a:xfrm>
              <a:off x="2771800" y="3861048"/>
              <a:ext cx="864096" cy="864096"/>
            </a:xfrm>
            <a:prstGeom prst="ellipse">
              <a:avLst/>
            </a:prstGeom>
            <a:noFill/>
            <a:ln w="104775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50" name="49 Conector curvado"/>
          <p:cNvCxnSpPr>
            <a:stCxn id="16389" idx="3"/>
            <a:endCxn id="16395" idx="1"/>
          </p:cNvCxnSpPr>
          <p:nvPr/>
        </p:nvCxnSpPr>
        <p:spPr>
          <a:xfrm flipV="1">
            <a:off x="4780611" y="2708920"/>
            <a:ext cx="583477" cy="360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curvado"/>
          <p:cNvCxnSpPr>
            <a:stCxn id="16395" idx="3"/>
            <a:endCxn id="16391" idx="1"/>
          </p:cNvCxnSpPr>
          <p:nvPr/>
        </p:nvCxnSpPr>
        <p:spPr>
          <a:xfrm flipV="1">
            <a:off x="6228184" y="2355553"/>
            <a:ext cx="868796" cy="35336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curvado"/>
          <p:cNvCxnSpPr>
            <a:stCxn id="37" idx="2"/>
            <a:endCxn id="16393" idx="1"/>
          </p:cNvCxnSpPr>
          <p:nvPr/>
        </p:nvCxnSpPr>
        <p:spPr>
          <a:xfrm rot="16200000" flipH="1">
            <a:off x="7626099" y="2760160"/>
            <a:ext cx="278359" cy="62591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curvado"/>
          <p:cNvCxnSpPr>
            <a:stCxn id="16391" idx="3"/>
            <a:endCxn id="16392" idx="1"/>
          </p:cNvCxnSpPr>
          <p:nvPr/>
        </p:nvCxnSpPr>
        <p:spPr>
          <a:xfrm flipV="1">
            <a:off x="7497030" y="2138185"/>
            <a:ext cx="653212" cy="21736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63 Grupo"/>
          <p:cNvGrpSpPr/>
          <p:nvPr/>
        </p:nvGrpSpPr>
        <p:grpSpPr>
          <a:xfrm>
            <a:off x="467544" y="3933056"/>
            <a:ext cx="936104" cy="1058634"/>
            <a:chOff x="3347864" y="2132856"/>
            <a:chExt cx="936104" cy="1058634"/>
          </a:xfrm>
        </p:grpSpPr>
        <p:pic>
          <p:nvPicPr>
            <p:cNvPr id="6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3888" y="2132856"/>
              <a:ext cx="466256" cy="804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65 CuadroTexto"/>
            <p:cNvSpPr txBox="1"/>
            <p:nvPr/>
          </p:nvSpPr>
          <p:spPr>
            <a:xfrm>
              <a:off x="3347864" y="2852936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Marcos</a:t>
              </a:r>
              <a:endParaRPr lang="es-ES" sz="1600" dirty="0">
                <a:latin typeface="Verdana" pitchFamily="34" charset="0"/>
              </a:endParaRPr>
            </a:p>
          </p:txBody>
        </p:sp>
      </p:grp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47664" y="4077072"/>
            <a:ext cx="1088333" cy="62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4008" y="4005064"/>
            <a:ext cx="1222960" cy="80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AutoShape 14" descr="data:image/jpeg;base64,/9j/4AAQSkZJRgABAQAAAQABAAD/2wCEAAkGBhQSERQREhQVExMUGRkaFxcXFR8UHxgcJh8hHhYaFhccHisfFxkjJBkVIDshJCwqODA4GR8xPDAtQTIrLCkBCQoKDQsOGQ4OGTUlHiQ1NTU1NTUvNTU1NTU2NTU1NDUzMDA2NTU1MTY1NTQ1NDUsNSwtLDQ1LjQwNTQsNDQuLf/AABEIAFsARAMBIgACEQEDEQH/xAAbAAACAwEBAQAAAAAAAAAAAAAABgQFBwMCAf/EADkQAAIBAgMGAwYEBAcAAAAAAAECAwARBBIhBQYTMUFRImFxB0JSgZGxIzJioXKCovEUFzM0stHi/8QAGgEAAwEAAwAAAAAAAAAAAAAAAAUGBAECA//EACwRAAEDAgMGBQUAAAAAAAAAAAEAAgMEERIhMQUTgZHB8CNBYXHRFKGx4fH/2gAMAwEAAhEDEQA/ANxooooQiuOMxiRI0kjBUQXYnoK7Unb+zZ2gw5ZkRiZDlTiNJlsFSNeRILBrtoLKdeVcOuBlquRa+ardqb/TMbx5cPH7ucB3b1BOVfQX9a4R7zY8qTwnxMRBDBoeECOuV9Psal4TZjRqXRI8KoF2lltPLbqWdvCnoAaXNuYxpASJp2Xo7yFS3msa2VB6j5UscXQeJUS8ABb28yUwYBP4cEXE3v0ATlu3vGjMEKPEyrGjIxUeNveyBvEuijOo1u1+VOFZDuFKV2hFmd3DK6eNs1tM2hOvNa16t0MzZ2Y2aLJPC6B+B+qKKKK9l4oooooQiqLb6cOWLFEeBQ0ch+FWIKuewDKAfJyelXtc8RIqozOQEAJYnlbrfyoQsu3o3o40pRdYYz4bHR2HveajkPme1L0+ILnX5Cpe2YBLK0uGRYI2/LHa9x8ZUmyE88q2t11vVccBKdGJt+lcv9VyfpUhVOZLM5xeDzVdSNMcLWhhHJNvs32S0mJOIt+HCGUHu5FiB3yi9/UVp9JXs/3iDL/g3VUeMfh2AXMvUEDTMOd+t796dapKMRiFu7NwpytdI6Z28FiiiiitayIooooQiljfHFZsuG92xkm/gH5V/nb9lNSdq7x2Z4YcudP9SRz4I+wIGrv+kfMikbH7VycY5jIZbXd9Ga3lyVfLoBSqvrWRNwA5nv8AXomdDRuldjIyCh7PXi41I+gBv6XF/wDqve2H4XEy+6xt9a8bmtlxbySeEZFAv+oZwT2JBU28xXPb8uZJG+Ik/c1OyxNZgYdb58geqoIpC8vcNLZfcdF9xMxglixEZzFcr6fVl+YJWtigmDqrqbqwBB7gi4NY9M8fCDCAPcLdpHKkmwuURPBH8rnvWhbgY7iYKMajhFo7E3sFPgF+vhKa1Q7NDI8UTXh3f8SHaBfIGyuYQmOiiimyVIorxIlxzI9KV9s7YK+CCSQuQxViGZSRp4AkZMhHW1gO9CEg7ckaHETxs1rSudeZzMXU+ZIYV8wew5prSOMkQN2aUfmHbLzse3XlarDD4sLOZcSjvORYGYFb9suZQCo10XlUbbW8Tv1zG9lA0AJ5ADv51ISlrJnFrTiJ0I7639FWRFz4QCRhAzI7+OK9yTjiNqXdyWY21PTM1tBoALeQFQ9tt+EfQ/Y1b4fZyQYcZ/HPLZifhHfy8v71VYnCNiJEw8YzNJcDsL8yT0AFzWMRuNQ0XuStWNrYXG1gFLxU6nBQKPzBST5Xtb7UweyzE/7iO/wOB6gqf+IqD/l5i8oQvCQtgCCRe3I2tp6VebpbkyYaR5ZJQCyhQsfre7EjU+QHentFTTx1GJ7bDT4/CTVlRBJT4GuudU40V5RLdSfWinyRJQ3j3mjLvAzuiowDcOMyl9LkNYZQuo05m2umhq8VPDiUUx4jj8IhuDInDNuWUWAKXBIvawqA+0ciSYaRAsqyNmY6EksWzDvmvf0aqLGAcWNo2yuGXxDW1zY3HUG+opK3aZ+o3Lm5aeycnZoMG9ac9fdMu0GQoFRpJMM5AaOQlzGb2GUnxeE6Ea25g1XT7ptC2GaS/Ek4hyk/lF0VAR8VmYk9zbpV9ulgzNiC5ACR2Z1ve0ouoHp4c38qmrTeLXG4cHkqk/v/AORWuvYHRE+enMgFZKF7mygeWvIEpT2gfG/kSPpoPtV/7MtkARvimHiclE8lB1I/iI/pFUW01tLIP1N96Z/ZniM2EZPgkYfIgMPvSTZABqX31F052oSKZttDZN1FFFVSmEUUUUIS/vPufHixnB4cwFg4F7jorj3h+4pEXcjGLKqmHMAwOYSLkNtb3JzAcvdv5GtborNJSxSPEhGYWmOqljYYwcioGxdlDDxZNCxJZ2AtmY8zbtoAPICqDfNjFNh5wNPEp9dGA+Y4n0purhjcEkyGORQ6HmD+3ofOu1RFvoywG3d10gl3UgeRdZZtPHKZHfkGJIHWrf2W4g8TER9Msb/O7L9gPpVNtPY8SYnhqCEva2dvve9aZsTY8OHjCwoEDWLcyWPdmNyx9TSyi2dJBKZXuCZ1lfHNEImNPFWFFFFOkmRRRRQhf//Z"/>
          <p:cNvSpPr>
            <a:spLocks noChangeAspect="1" noChangeArrowheads="1"/>
          </p:cNvSpPr>
          <p:nvPr/>
        </p:nvSpPr>
        <p:spPr bwMode="auto">
          <a:xfrm>
            <a:off x="0" y="-411163"/>
            <a:ext cx="64770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0" name="AutoShape 16" descr="data:image/jpeg;base64,/9j/4AAQSkZJRgABAQAAAQABAAD/2wCEAAkGBhQSERQREhQVExMUGRkaFxcXFR8UHxgcJh8hHhYaFhccHisfFxkjJBkVIDshJCwqODA4GR8xPDAtQTIrLCkBCQoKDQsOGQ4OGTUlHiQ1NTU1NTUvNTU1NTU2NTU1NDUzMDA2NTU1MTY1NTQ1NDUsNSwtLDQ1LjQwNTQsNDQuLf/AABEIAFsARAMBIgACEQEDEQH/xAAbAAACAwEBAQAAAAAAAAAAAAAABgQFBwMCAf/EADkQAAIBAgMGAwYEBAcAAAAAAAECAwARBBIhBQYTMUFRImFxB0JSgZGxIzJioXKCovEUFzM0stHi/8QAGgEAAwEAAwAAAAAAAAAAAAAAAAUGBAECA//EACwRAAEDAgMGBQUAAAAAAAAAAAEAAgMEERIhMQUTgZHB8CNBYXHRFKGx4fH/2gAMAwEAAhEDEQA/ANxooooQiuOMxiRI0kjBUQXYnoK7Unb+zZ2gw5ZkRiZDlTiNJlsFSNeRILBrtoLKdeVcOuBlquRa+ardqb/TMbx5cPH7ucB3b1BOVfQX9a4R7zY8qTwnxMRBDBoeECOuV9Psal4TZjRqXRI8KoF2lltPLbqWdvCnoAaXNuYxpASJp2Xo7yFS3msa2VB6j5UscXQeJUS8ABb28yUwYBP4cEXE3v0ATlu3vGjMEKPEyrGjIxUeNveyBvEuijOo1u1+VOFZDuFKV2hFmd3DK6eNs1tM2hOvNa16t0MzZ2Y2aLJPC6B+B+qKKKK9l4oooooQiqLb6cOWLFEeBQ0ch+FWIKuewDKAfJyelXtc8RIqozOQEAJYnlbrfyoQsu3o3o40pRdYYz4bHR2HveajkPme1L0+ILnX5Cpe2YBLK0uGRYI2/LHa9x8ZUmyE88q2t11vVccBKdGJt+lcv9VyfpUhVOZLM5xeDzVdSNMcLWhhHJNvs32S0mJOIt+HCGUHu5FiB3yi9/UVp9JXs/3iDL/g3VUeMfh2AXMvUEDTMOd+t796dapKMRiFu7NwpytdI6Z28FiiiiitayIooooQiljfHFZsuG92xkm/gH5V/nb9lNSdq7x2Z4YcudP9SRz4I+wIGrv+kfMikbH7VycY5jIZbXd9Ga3lyVfLoBSqvrWRNwA5nv8AXomdDRuldjIyCh7PXi41I+gBv6XF/wDqve2H4XEy+6xt9a8bmtlxbySeEZFAv+oZwT2JBU28xXPb8uZJG+Ik/c1OyxNZgYdb58geqoIpC8vcNLZfcdF9xMxglixEZzFcr6fVl+YJWtigmDqrqbqwBB7gi4NY9M8fCDCAPcLdpHKkmwuURPBH8rnvWhbgY7iYKMajhFo7E3sFPgF+vhKa1Q7NDI8UTXh3f8SHaBfIGyuYQmOiiimyVIorxIlxzI9KV9s7YK+CCSQuQxViGZSRp4AkZMhHW1gO9CEg7ckaHETxs1rSudeZzMXU+ZIYV8wew5prSOMkQN2aUfmHbLzse3XlarDD4sLOZcSjvORYGYFb9suZQCo10XlUbbW8Tv1zG9lA0AJ5ADv51ISlrJnFrTiJ0I7639FWRFz4QCRhAzI7+OK9yTjiNqXdyWY21PTM1tBoALeQFQ9tt+EfQ/Y1b4fZyQYcZ/HPLZifhHfy8v71VYnCNiJEw8YzNJcDsL8yT0AFzWMRuNQ0XuStWNrYXG1gFLxU6nBQKPzBST5Xtb7UweyzE/7iO/wOB6gqf+IqD/l5i8oQvCQtgCCRe3I2tp6VebpbkyYaR5ZJQCyhQsfre7EjU+QHentFTTx1GJ7bDT4/CTVlRBJT4GuudU40V5RLdSfWinyRJQ3j3mjLvAzuiowDcOMyl9LkNYZQuo05m2umhq8VPDiUUx4jj8IhuDInDNuWUWAKXBIvawqA+0ciSYaRAsqyNmY6EksWzDvmvf0aqLGAcWNo2yuGXxDW1zY3HUG+opK3aZ+o3Lm5aeycnZoMG9ac9fdMu0GQoFRpJMM5AaOQlzGb2GUnxeE6Ea25g1XT7ptC2GaS/Ek4hyk/lF0VAR8VmYk9zbpV9ulgzNiC5ACR2Z1ve0ouoHp4c38qmrTeLXG4cHkqk/v/AORWuvYHRE+enMgFZKF7mygeWvIEpT2gfG/kSPpoPtV/7MtkARvimHiclE8lB1I/iI/pFUW01tLIP1N96Z/ZniM2EZPgkYfIgMPvSTZABqX31F052oSKZttDZN1FFFVSmEUUUUIS/vPufHixnB4cwFg4F7jorj3h+4pEXcjGLKqmHMAwOYSLkNtb3JzAcvdv5GtborNJSxSPEhGYWmOqljYYwcioGxdlDDxZNCxJZ2AtmY8zbtoAPICqDfNjFNh5wNPEp9dGA+Y4n0purhjcEkyGORQ6HmD+3ofOu1RFvoywG3d10gl3UgeRdZZtPHKZHfkGJIHWrf2W4g8TER9Msb/O7L9gPpVNtPY8SYnhqCEva2dvve9aZsTY8OHjCwoEDWLcyWPdmNyx9TSyi2dJBKZXuCZ1lfHNEImNPFWFFFFOkmRRRRQhf//Z"/>
          <p:cNvSpPr>
            <a:spLocks noChangeAspect="1" noChangeArrowheads="1"/>
          </p:cNvSpPr>
          <p:nvPr/>
        </p:nvSpPr>
        <p:spPr bwMode="auto">
          <a:xfrm>
            <a:off x="0" y="-411163"/>
            <a:ext cx="64770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2" name="AutoShape 18" descr="data:image/jpeg;base64,/9j/4AAQSkZJRgABAQAAAQABAAD/2wCEAAkGBhQSERQREhQVExMUGRkaFxcXFR8UHxgcJh8hHhYaFhccHisfFxkjJBkVIDshJCwqODA4GR8xPDAtQTIrLCkBCQoKDQsOGQ4OGTUlHiQ1NTU1NTUvNTU1NTU2NTU1NDUzMDA2NTU1MTY1NTQ1NDUsNSwtLDQ1LjQwNTQsNDQuLf/AABEIAFsARAMBIgACEQEDEQH/xAAbAAACAwEBAQAAAAAAAAAAAAAABgQFBwMCAf/EADkQAAIBAgMGAwYEBAcAAAAAAAECAwARBBIhBQYTMUFRImFxB0JSgZGxIzJioXKCovEUFzM0stHi/8QAGgEAAwEAAwAAAAAAAAAAAAAAAAUGBAECA//EACwRAAEDAgMGBQUAAAAAAAAAAAEAAgMEERIhMQUTgZHB8CNBYXHRFKGx4fH/2gAMAwEAAhEDEQA/ANxooooQiuOMxiRI0kjBUQXYnoK7Unb+zZ2gw5ZkRiZDlTiNJlsFSNeRILBrtoLKdeVcOuBlquRa+ardqb/TMbx5cPH7ucB3b1BOVfQX9a4R7zY8qTwnxMRBDBoeECOuV9Psal4TZjRqXRI8KoF2lltPLbqWdvCnoAaXNuYxpASJp2Xo7yFS3msa2VB6j5UscXQeJUS8ABb28yUwYBP4cEXE3v0ATlu3vGjMEKPEyrGjIxUeNveyBvEuijOo1u1+VOFZDuFKV2hFmd3DK6eNs1tM2hOvNa16t0MzZ2Y2aLJPC6B+B+qKKKK9l4oooooQiqLb6cOWLFEeBQ0ch+FWIKuewDKAfJyelXtc8RIqozOQEAJYnlbrfyoQsu3o3o40pRdYYz4bHR2HveajkPme1L0+ILnX5Cpe2YBLK0uGRYI2/LHa9x8ZUmyE88q2t11vVccBKdGJt+lcv9VyfpUhVOZLM5xeDzVdSNMcLWhhHJNvs32S0mJOIt+HCGUHu5FiB3yi9/UVp9JXs/3iDL/g3VUeMfh2AXMvUEDTMOd+t796dapKMRiFu7NwpytdI6Z28FiiiiitayIooooQiljfHFZsuG92xkm/gH5V/nb9lNSdq7x2Z4YcudP9SRz4I+wIGrv+kfMikbH7VycY5jIZbXd9Ga3lyVfLoBSqvrWRNwA5nv8AXomdDRuldjIyCh7PXi41I+gBv6XF/wDqve2H4XEy+6xt9a8bmtlxbySeEZFAv+oZwT2JBU28xXPb8uZJG+Ik/c1OyxNZgYdb58geqoIpC8vcNLZfcdF9xMxglixEZzFcr6fVl+YJWtigmDqrqbqwBB7gi4NY9M8fCDCAPcLdpHKkmwuURPBH8rnvWhbgY7iYKMajhFo7E3sFPgF+vhKa1Q7NDI8UTXh3f8SHaBfIGyuYQmOiiimyVIorxIlxzI9KV9s7YK+CCSQuQxViGZSRp4AkZMhHW1gO9CEg7ckaHETxs1rSudeZzMXU+ZIYV8wew5prSOMkQN2aUfmHbLzse3XlarDD4sLOZcSjvORYGYFb9suZQCo10XlUbbW8Tv1zG9lA0AJ5ADv51ISlrJnFrTiJ0I7639FWRFz4QCRhAzI7+OK9yTjiNqXdyWY21PTM1tBoALeQFQ9tt+EfQ/Y1b4fZyQYcZ/HPLZifhHfy8v71VYnCNiJEw8YzNJcDsL8yT0AFzWMRuNQ0XuStWNrYXG1gFLxU6nBQKPzBST5Xtb7UweyzE/7iO/wOB6gqf+IqD/l5i8oQvCQtgCCRe3I2tp6VebpbkyYaR5ZJQCyhQsfre7EjU+QHentFTTx1GJ7bDT4/CTVlRBJT4GuudU40V5RLdSfWinyRJQ3j3mjLvAzuiowDcOMyl9LkNYZQuo05m2umhq8VPDiUUx4jj8IhuDInDNuWUWAKXBIvawqA+0ciSYaRAsqyNmY6EksWzDvmvf0aqLGAcWNo2yuGXxDW1zY3HUG+opK3aZ+o3Lm5aeycnZoMG9ac9fdMu0GQoFRpJMM5AaOQlzGb2GUnxeE6Ea25g1XT7ptC2GaS/Ek4hyk/lF0VAR8VmYk9zbpV9ulgzNiC5ACR2Z1ve0ouoHp4c38qmrTeLXG4cHkqk/v/AORWuvYHRE+enMgFZKF7mygeWvIEpT2gfG/kSPpoPtV/7MtkARvimHiclE8lB1I/iI/pFUW01tLIP1N96Z/ZniM2EZPgkYfIgMPvSTZABqX31F052oSKZttDZN1FFFVSmEUUUUIS/vPufHixnB4cwFg4F7jorj3h+4pEXcjGLKqmHMAwOYSLkNtb3JzAcvdv5GtborNJSxSPEhGYWmOqljYYwcioGxdlDDxZNCxJZ2AtmY8zbtoAPICqDfNjFNh5wNPEp9dGA+Y4n0purhjcEkyGORQ6HmD+3ofOu1RFvoywG3d10gl3UgeRdZZtPHKZHfkGJIHWrf2W4g8TER9Msb/O7L9gPpVNtPY8SYnhqCEva2dvve9aZsTY8OHjCwoEDWLcyWPdmNyx9TSyi2dJBKZXuCZ1lfHNEImNPFWFFFFOkmRRRRQhf//Z"/>
          <p:cNvSpPr>
            <a:spLocks noChangeAspect="1" noChangeArrowheads="1"/>
          </p:cNvSpPr>
          <p:nvPr/>
        </p:nvSpPr>
        <p:spPr bwMode="auto">
          <a:xfrm>
            <a:off x="0" y="-411163"/>
            <a:ext cx="64770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4" name="AutoShape 20" descr="data:image/jpeg;base64,/9j/4AAQSkZJRgABAQAAAQABAAD/2wCEAAkGBhQSERQREhQVExMUGRkaFxcXFR8UHxgcJh8hHhYaFhccHisfFxkjJBkVIDshJCwqODA4GR8xPDAtQTIrLCkBCQoKDQsOGQ4OGTUlHiQ1NTU1NTUvNTU1NTU2NTU1NDUzMDA2NTU1MTY1NTQ1NDUsNSwtLDQ1LjQwNTQsNDQuLf/AABEIAFsARAMBIgACEQEDEQH/xAAbAAACAwEBAQAAAAAAAAAAAAAABgQFBwMCAf/EADkQAAIBAgMGAwYEBAcAAAAAAAECAwARBBIhBQYTMUFRImFxB0JSgZGxIzJioXKCovEUFzM0stHi/8QAGgEAAwEAAwAAAAAAAAAAAAAAAAUGBAECA//EACwRAAEDAgMGBQUAAAAAAAAAAAEAAgMEERIhMQUTgZHB8CNBYXHRFKGx4fH/2gAMAwEAAhEDEQA/ANxooooQiuOMxiRI0kjBUQXYnoK7Unb+zZ2gw5ZkRiZDlTiNJlsFSNeRILBrtoLKdeVcOuBlquRa+ardqb/TMbx5cPH7ucB3b1BOVfQX9a4R7zY8qTwnxMRBDBoeECOuV9Psal4TZjRqXRI8KoF2lltPLbqWdvCnoAaXNuYxpASJp2Xo7yFS3msa2VB6j5UscXQeJUS8ABb28yUwYBP4cEXE3v0ATlu3vGjMEKPEyrGjIxUeNveyBvEuijOo1u1+VOFZDuFKV2hFmd3DK6eNs1tM2hOvNa16t0MzZ2Y2aLJPC6B+B+qKKKK9l4oooooQiqLb6cOWLFEeBQ0ch+FWIKuewDKAfJyelXtc8RIqozOQEAJYnlbrfyoQsu3o3o40pRdYYz4bHR2HveajkPme1L0+ILnX5Cpe2YBLK0uGRYI2/LHa9x8ZUmyE88q2t11vVccBKdGJt+lcv9VyfpUhVOZLM5xeDzVdSNMcLWhhHJNvs32S0mJOIt+HCGUHu5FiB3yi9/UVp9JXs/3iDL/g3VUeMfh2AXMvUEDTMOd+t796dapKMRiFu7NwpytdI6Z28FiiiiitayIooooQiljfHFZsuG92xkm/gH5V/nb9lNSdq7x2Z4YcudP9SRz4I+wIGrv+kfMikbH7VycY5jIZbXd9Ga3lyVfLoBSqvrWRNwA5nv8AXomdDRuldjIyCh7PXi41I+gBv6XF/wDqve2H4XEy+6xt9a8bmtlxbySeEZFAv+oZwT2JBU28xXPb8uZJG+Ik/c1OyxNZgYdb58geqoIpC8vcNLZfcdF9xMxglixEZzFcr6fVl+YJWtigmDqrqbqwBB7gi4NY9M8fCDCAPcLdpHKkmwuURPBH8rnvWhbgY7iYKMajhFo7E3sFPgF+vhKa1Q7NDI8UTXh3f8SHaBfIGyuYQmOiiimyVIorxIlxzI9KV9s7YK+CCSQuQxViGZSRp4AkZMhHW1gO9CEg7ckaHETxs1rSudeZzMXU+ZIYV8wew5prSOMkQN2aUfmHbLzse3XlarDD4sLOZcSjvORYGYFb9suZQCo10XlUbbW8Tv1zG9lA0AJ5ADv51ISlrJnFrTiJ0I7639FWRFz4QCRhAzI7+OK9yTjiNqXdyWY21PTM1tBoALeQFQ9tt+EfQ/Y1b4fZyQYcZ/HPLZifhHfy8v71VYnCNiJEw8YzNJcDsL8yT0AFzWMRuNQ0XuStWNrYXG1gFLxU6nBQKPzBST5Xtb7UweyzE/7iO/wOB6gqf+IqD/l5i8oQvCQtgCCRe3I2tp6VebpbkyYaR5ZJQCyhQsfre7EjU+QHentFTTx1GJ7bDT4/CTVlRBJT4GuudU40V5RLdSfWinyRJQ3j3mjLvAzuiowDcOMyl9LkNYZQuo05m2umhq8VPDiUUx4jj8IhuDInDNuWUWAKXBIvawqA+0ciSYaRAsqyNmY6EksWzDvmvf0aqLGAcWNo2yuGXxDW1zY3HUG+opK3aZ+o3Lm5aeycnZoMG9ac9fdMu0GQoFRpJMM5AaOQlzGb2GUnxeE6Ea25g1XT7ptC2GaS/Ek4hyk/lF0VAR8VmYk9zbpV9ulgzNiC5ACR2Z1ve0ouoHp4c38qmrTeLXG4cHkqk/v/AORWuvYHRE+enMgFZKF7mygeWvIEpT2gfG/kSPpoPtV/7MtkARvimHiclE8lB1I/iI/pFUW01tLIP1N96Z/ZniM2EZPgkYfIgMPvSTZABqX31F052oSKZttDZN1FFFVSmEUUUUIS/vPufHixnB4cwFg4F7jorj3h+4pEXcjGLKqmHMAwOYSLkNtb3JzAcvdv5GtborNJSxSPEhGYWmOqljYYwcioGxdlDDxZNCxJZ2AtmY8zbtoAPICqDfNjFNh5wNPEp9dGA+Y4n0purhjcEkyGORQ6HmD+3ofOu1RFvoywG3d10gl3UgeRdZZtPHKZHfkGJIHWrf2W4g8TER9Msb/O7L9gPpVNtPY8SYnhqCEva2dvve9aZsTY8OHjCwoEDWLcyWPdmNyx9TSyi2dJBKZXuCZ1lfHNEImNPFWFFFFOkmRRRRQhf//Z"/>
          <p:cNvSpPr>
            <a:spLocks noChangeAspect="1" noChangeArrowheads="1"/>
          </p:cNvSpPr>
          <p:nvPr/>
        </p:nvSpPr>
        <p:spPr bwMode="auto">
          <a:xfrm>
            <a:off x="0" y="-411163"/>
            <a:ext cx="64770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84168" y="3933056"/>
            <a:ext cx="647576" cy="86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4" name="73 Conector curvado"/>
          <p:cNvCxnSpPr>
            <a:stCxn id="65" idx="3"/>
            <a:endCxn id="67" idx="1"/>
          </p:cNvCxnSpPr>
          <p:nvPr/>
        </p:nvCxnSpPr>
        <p:spPr>
          <a:xfrm>
            <a:off x="1149824" y="4335202"/>
            <a:ext cx="397840" cy="5517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curvado"/>
          <p:cNvCxnSpPr>
            <a:stCxn id="67" idx="3"/>
            <a:endCxn id="16390" idx="1"/>
          </p:cNvCxnSpPr>
          <p:nvPr/>
        </p:nvCxnSpPr>
        <p:spPr>
          <a:xfrm flipV="1">
            <a:off x="2635997" y="4248398"/>
            <a:ext cx="639859" cy="14198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curvado"/>
          <p:cNvCxnSpPr>
            <a:stCxn id="16390" idx="3"/>
            <a:endCxn id="16396" idx="1"/>
          </p:cNvCxnSpPr>
          <p:nvPr/>
        </p:nvCxnSpPr>
        <p:spPr>
          <a:xfrm>
            <a:off x="3809256" y="4248398"/>
            <a:ext cx="834752" cy="1610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curvado"/>
          <p:cNvCxnSpPr>
            <a:stCxn id="16396" idx="3"/>
            <a:endCxn id="16405" idx="1"/>
          </p:cNvCxnSpPr>
          <p:nvPr/>
        </p:nvCxnSpPr>
        <p:spPr>
          <a:xfrm flipV="1">
            <a:off x="5866968" y="4366361"/>
            <a:ext cx="217200" cy="4306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3" descr="C:\Documents and Settings\pascuzzo\Mis documentos\CESVI 2013\EXPOESTRATEGAS\Delincuente.jpg"/>
          <p:cNvPicPr>
            <a:picLocks noChangeAspect="1" noChangeArrowheads="1"/>
          </p:cNvPicPr>
          <p:nvPr/>
        </p:nvPicPr>
        <p:blipFill>
          <a:blip r:embed="rId15" cstate="print"/>
          <a:srcRect l="68450" t="25914" r="832" b="50461"/>
          <a:stretch>
            <a:fillRect/>
          </a:stretch>
        </p:blipFill>
        <p:spPr bwMode="auto">
          <a:xfrm>
            <a:off x="3851920" y="5229200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pascuzzo\Mis documentos\CESVI 2013\EXPOESTRATEGAS\Delincuente.jpg"/>
          <p:cNvPicPr>
            <a:picLocks noChangeAspect="1" noChangeArrowheads="1"/>
          </p:cNvPicPr>
          <p:nvPr/>
        </p:nvPicPr>
        <p:blipFill>
          <a:blip r:embed="rId3" cstate="print"/>
          <a:srcRect l="68450" t="25914" r="832" b="50461"/>
          <a:stretch>
            <a:fillRect/>
          </a:stretch>
        </p:blipFill>
        <p:spPr bwMode="auto">
          <a:xfrm>
            <a:off x="323528" y="2420888"/>
            <a:ext cx="936104" cy="936104"/>
          </a:xfrm>
          <a:prstGeom prst="rect">
            <a:avLst/>
          </a:prstGeom>
          <a:noFill/>
        </p:spPr>
      </p:pic>
      <p:grpSp>
        <p:nvGrpSpPr>
          <p:cNvPr id="5" name="4 Grupo"/>
          <p:cNvGrpSpPr/>
          <p:nvPr/>
        </p:nvGrpSpPr>
        <p:grpSpPr>
          <a:xfrm>
            <a:off x="1835696" y="980728"/>
            <a:ext cx="1080120" cy="877330"/>
            <a:chOff x="3155385" y="2132856"/>
            <a:chExt cx="1443591" cy="1172561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3888" y="2132856"/>
              <a:ext cx="466256" cy="804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CuadroTexto"/>
            <p:cNvSpPr txBox="1"/>
            <p:nvPr/>
          </p:nvSpPr>
          <p:spPr>
            <a:xfrm>
              <a:off x="3155385" y="2852936"/>
              <a:ext cx="1443591" cy="452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Marcos</a:t>
              </a:r>
              <a:endParaRPr lang="es-ES" sz="1600" dirty="0">
                <a:latin typeface="Verdana" pitchFamily="34" charset="0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1763688" y="2204864"/>
            <a:ext cx="1224136" cy="889199"/>
            <a:chOff x="3015520" y="3501008"/>
            <a:chExt cx="1600795" cy="1162799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1880" y="3501008"/>
              <a:ext cx="533400" cy="77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CuadroTexto"/>
            <p:cNvSpPr txBox="1"/>
            <p:nvPr/>
          </p:nvSpPr>
          <p:spPr>
            <a:xfrm>
              <a:off x="3015520" y="4221083"/>
              <a:ext cx="1600795" cy="442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Verdana" pitchFamily="34" charset="0"/>
                </a:rPr>
                <a:t>Jeremías</a:t>
              </a:r>
              <a:endParaRPr lang="es-ES" sz="1600" dirty="0">
                <a:latin typeface="Verdana" pitchFamily="34" charset="0"/>
              </a:endParaRPr>
            </a:p>
          </p:txBody>
        </p:sp>
      </p:grp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771800" y="836712"/>
            <a:ext cx="5832648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Blip>
                <a:blip r:embed="rId6"/>
              </a:buBlip>
              <a:tabLst/>
              <a:defRPr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investigador lo ve ingresar a la casa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Blip>
                <a:blip r:embed="rId6"/>
              </a:buBlip>
              <a:tabLst/>
              <a:defRPr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 Madre le informa que no está cuando se presenta como representante de la compañía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Blip>
                <a:blip r:embed="rId6"/>
              </a:buBlip>
              <a:tabLst/>
              <a:defRPr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se consiguió la denuncia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Blip>
                <a:blip r:embed="rId7"/>
              </a:buBlip>
              <a:tabLst/>
              <a:defRPr/>
            </a:pPr>
            <a:endParaRPr kumimoji="0" lang="es-ES_tradn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3808" y="1916832"/>
            <a:ext cx="583264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Blip>
                <a:blip r:embed="rId6"/>
              </a:buBlip>
              <a:tabLst/>
              <a:defRPr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Tuvo un siniestro pero el conductor se dio a la fuga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Blip>
                <a:blip r:embed="rId6"/>
              </a:buBlip>
              <a:tabLst/>
              <a:defRPr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 está reclamando el siniestro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Blip>
                <a:blip r:embed="rId7"/>
              </a:buBlip>
              <a:tabLst/>
              <a:defRPr/>
            </a:pPr>
            <a:endParaRPr kumimoji="0" lang="es-ES_tradn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3" name="12 Conector curvado"/>
          <p:cNvCxnSpPr>
            <a:stCxn id="4" idx="3"/>
            <a:endCxn id="6" idx="1"/>
          </p:cNvCxnSpPr>
          <p:nvPr/>
        </p:nvCxnSpPr>
        <p:spPr>
          <a:xfrm flipV="1">
            <a:off x="1259632" y="1281621"/>
            <a:ext cx="881713" cy="160731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curvado"/>
          <p:cNvCxnSpPr>
            <a:stCxn id="4" idx="3"/>
            <a:endCxn id="9" idx="1"/>
          </p:cNvCxnSpPr>
          <p:nvPr/>
        </p:nvCxnSpPr>
        <p:spPr>
          <a:xfrm flipV="1">
            <a:off x="1259632" y="2501073"/>
            <a:ext cx="868331" cy="38786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56 Grupo"/>
          <p:cNvGrpSpPr/>
          <p:nvPr/>
        </p:nvGrpSpPr>
        <p:grpSpPr>
          <a:xfrm>
            <a:off x="2987824" y="3140968"/>
            <a:ext cx="2016595" cy="852036"/>
            <a:chOff x="2987824" y="3140968"/>
            <a:chExt cx="2016595" cy="852036"/>
          </a:xfrm>
        </p:grpSpPr>
        <p:grpSp>
          <p:nvGrpSpPr>
            <p:cNvPr id="20" name="19 Grupo"/>
            <p:cNvGrpSpPr/>
            <p:nvPr/>
          </p:nvGrpSpPr>
          <p:grpSpPr>
            <a:xfrm>
              <a:off x="3579499" y="3169059"/>
              <a:ext cx="1008111" cy="763996"/>
              <a:chOff x="7045761" y="1916831"/>
              <a:chExt cx="1481307" cy="1122609"/>
            </a:xfrm>
          </p:grpSpPr>
          <p:pic>
            <p:nvPicPr>
              <p:cNvPr id="21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380311" y="1916831"/>
                <a:ext cx="4572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21 CuadroTexto"/>
              <p:cNvSpPr txBox="1"/>
              <p:nvPr/>
            </p:nvSpPr>
            <p:spPr>
              <a:xfrm>
                <a:off x="7045761" y="2632420"/>
                <a:ext cx="1481307" cy="407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 smtClean="0">
                    <a:latin typeface="Verdana" pitchFamily="34" charset="0"/>
                  </a:rPr>
                  <a:t>Christian</a:t>
                </a:r>
                <a:endParaRPr lang="es-ES" sz="1200" dirty="0">
                  <a:latin typeface="Verdana" pitchFamily="34" charset="0"/>
                </a:endParaRPr>
              </a:p>
            </p:txBody>
          </p:sp>
        </p:grpSp>
        <p:grpSp>
          <p:nvGrpSpPr>
            <p:cNvPr id="23" name="22 Grupo"/>
            <p:cNvGrpSpPr/>
            <p:nvPr/>
          </p:nvGrpSpPr>
          <p:grpSpPr>
            <a:xfrm>
              <a:off x="4356347" y="3140968"/>
              <a:ext cx="648072" cy="797964"/>
              <a:chOff x="6732240" y="3234462"/>
              <a:chExt cx="936104" cy="1102949"/>
            </a:xfrm>
          </p:grpSpPr>
          <p:pic>
            <p:nvPicPr>
              <p:cNvPr id="24" name="Picture 9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876256" y="3234462"/>
                <a:ext cx="4699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24 CuadroTexto"/>
              <p:cNvSpPr txBox="1"/>
              <p:nvPr/>
            </p:nvSpPr>
            <p:spPr>
              <a:xfrm>
                <a:off x="6732240" y="3954542"/>
                <a:ext cx="936104" cy="38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 smtClean="0">
                    <a:latin typeface="Verdana" pitchFamily="34" charset="0"/>
                  </a:rPr>
                  <a:t>Juan</a:t>
                </a:r>
                <a:endParaRPr lang="es-ES" sz="1200" dirty="0">
                  <a:latin typeface="Verdana" pitchFamily="34" charset="0"/>
                </a:endParaRPr>
              </a:p>
            </p:txBody>
          </p:sp>
        </p:grpSp>
        <p:grpSp>
          <p:nvGrpSpPr>
            <p:cNvPr id="26" name="25 Grupo"/>
            <p:cNvGrpSpPr/>
            <p:nvPr/>
          </p:nvGrpSpPr>
          <p:grpSpPr>
            <a:xfrm>
              <a:off x="2987824" y="3140968"/>
              <a:ext cx="1039859" cy="852036"/>
              <a:chOff x="3311245" y="2132856"/>
              <a:chExt cx="1443591" cy="1182845"/>
            </a:xfrm>
          </p:grpSpPr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2132856"/>
                <a:ext cx="466256" cy="804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27 CuadroTexto"/>
              <p:cNvSpPr txBox="1"/>
              <p:nvPr/>
            </p:nvSpPr>
            <p:spPr>
              <a:xfrm>
                <a:off x="3311245" y="2852937"/>
                <a:ext cx="1443591" cy="462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 smtClean="0">
                    <a:latin typeface="Verdana" pitchFamily="34" charset="0"/>
                  </a:rPr>
                  <a:t>Marcos</a:t>
                </a:r>
                <a:endParaRPr lang="es-ES" sz="1200" dirty="0">
                  <a:latin typeface="Verdana" pitchFamily="34" charset="0"/>
                </a:endParaRPr>
              </a:p>
            </p:txBody>
          </p:sp>
        </p:grpSp>
      </p:grpSp>
      <p:pic>
        <p:nvPicPr>
          <p:cNvPr id="32" name="31 Imagen" descr="Red socia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79712" y="3140968"/>
            <a:ext cx="576064" cy="568416"/>
          </a:xfrm>
          <a:prstGeom prst="rect">
            <a:avLst/>
          </a:prstGeom>
        </p:spPr>
      </p:pic>
      <p:cxnSp>
        <p:nvCxnSpPr>
          <p:cNvPr id="33" name="32 Conector curvado"/>
          <p:cNvCxnSpPr>
            <a:stCxn id="4" idx="3"/>
            <a:endCxn id="32" idx="1"/>
          </p:cNvCxnSpPr>
          <p:nvPr/>
        </p:nvCxnSpPr>
        <p:spPr>
          <a:xfrm>
            <a:off x="1259632" y="2888940"/>
            <a:ext cx="720080" cy="53623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curvado"/>
          <p:cNvCxnSpPr>
            <a:stCxn id="32" idx="3"/>
            <a:endCxn id="27" idx="1"/>
          </p:cNvCxnSpPr>
          <p:nvPr/>
        </p:nvCxnSpPr>
        <p:spPr>
          <a:xfrm>
            <a:off x="2555776" y="3425176"/>
            <a:ext cx="614034" cy="546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86 Grupo"/>
          <p:cNvGrpSpPr/>
          <p:nvPr/>
        </p:nvGrpSpPr>
        <p:grpSpPr>
          <a:xfrm>
            <a:off x="5508475" y="3068960"/>
            <a:ext cx="935733" cy="648072"/>
            <a:chOff x="6156176" y="3284984"/>
            <a:chExt cx="1177732" cy="815676"/>
          </a:xfrm>
        </p:grpSpPr>
        <p:pic>
          <p:nvPicPr>
            <p:cNvPr id="55298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 r="4758"/>
            <a:stretch>
              <a:fillRect/>
            </a:stretch>
          </p:blipFill>
          <p:spPr bwMode="auto">
            <a:xfrm>
              <a:off x="6156176" y="3429000"/>
              <a:ext cx="504056" cy="643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0" name="Picture 4" descr="https://encrypted-tbn3.gstatic.com/images?q=tbn:ANd9GcSTyjzT38qaHwnwJwCQ3eltRlYsfAoQWxcsu7yPS00pAEOEKWNi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660232" y="3284984"/>
              <a:ext cx="673676" cy="815676"/>
            </a:xfrm>
            <a:prstGeom prst="rect">
              <a:avLst/>
            </a:prstGeom>
            <a:noFill/>
          </p:spPr>
        </p:pic>
      </p:grpSp>
      <p:cxnSp>
        <p:nvCxnSpPr>
          <p:cNvPr id="47" name="46 Conector curvado"/>
          <p:cNvCxnSpPr>
            <a:stCxn id="4" idx="3"/>
            <a:endCxn id="55302" idx="1"/>
          </p:cNvCxnSpPr>
          <p:nvPr/>
        </p:nvCxnSpPr>
        <p:spPr>
          <a:xfrm>
            <a:off x="1259632" y="2888940"/>
            <a:ext cx="504056" cy="21765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13" cstate="print"/>
          <a:srcRect l="26202" t="41141" r="56641" b="38188"/>
          <a:stretch>
            <a:fillRect/>
          </a:stretch>
        </p:blipFill>
        <p:spPr bwMode="auto">
          <a:xfrm>
            <a:off x="1763688" y="4797152"/>
            <a:ext cx="7920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" name="69 Grupo"/>
          <p:cNvGrpSpPr/>
          <p:nvPr/>
        </p:nvGrpSpPr>
        <p:grpSpPr>
          <a:xfrm>
            <a:off x="4139952" y="4140516"/>
            <a:ext cx="659151" cy="656636"/>
            <a:chOff x="4788024" y="1484784"/>
            <a:chExt cx="948106" cy="871836"/>
          </a:xfrm>
        </p:grpSpPr>
        <p:pic>
          <p:nvPicPr>
            <p:cNvPr id="71" name="Picture 6" descr="http://www.soporteinformatico.verti.com/img/icono-asistencia.gi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788024" y="1484784"/>
              <a:ext cx="720080" cy="594849"/>
            </a:xfrm>
            <a:prstGeom prst="rect">
              <a:avLst/>
            </a:prstGeom>
            <a:noFill/>
          </p:spPr>
        </p:pic>
        <p:sp>
          <p:nvSpPr>
            <p:cNvPr id="72" name="71 CuadroTexto"/>
            <p:cNvSpPr txBox="1"/>
            <p:nvPr/>
          </p:nvSpPr>
          <p:spPr>
            <a:xfrm>
              <a:off x="4800026" y="1988840"/>
              <a:ext cx="936104" cy="367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>
                  <a:latin typeface="Verdana" pitchFamily="34" charset="0"/>
                </a:rPr>
                <a:t>CIA B</a:t>
              </a:r>
              <a:endParaRPr lang="es-ES" sz="1200" dirty="0">
                <a:latin typeface="Verdana" pitchFamily="34" charset="0"/>
              </a:endParaRPr>
            </a:p>
          </p:txBody>
        </p:sp>
      </p:grpSp>
      <p:grpSp>
        <p:nvGrpSpPr>
          <p:cNvPr id="79" name="78 Grupo"/>
          <p:cNvGrpSpPr/>
          <p:nvPr/>
        </p:nvGrpSpPr>
        <p:grpSpPr>
          <a:xfrm>
            <a:off x="4139952" y="4788588"/>
            <a:ext cx="659151" cy="656636"/>
            <a:chOff x="4788024" y="1484784"/>
            <a:chExt cx="948106" cy="871836"/>
          </a:xfrm>
        </p:grpSpPr>
        <p:pic>
          <p:nvPicPr>
            <p:cNvPr id="80" name="Picture 6" descr="http://www.soporteinformatico.verti.com/img/icono-asistencia.gi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788024" y="1484784"/>
              <a:ext cx="720080" cy="594849"/>
            </a:xfrm>
            <a:prstGeom prst="rect">
              <a:avLst/>
            </a:prstGeom>
            <a:noFill/>
          </p:spPr>
        </p:pic>
        <p:sp>
          <p:nvSpPr>
            <p:cNvPr id="81" name="80 CuadroTexto"/>
            <p:cNvSpPr txBox="1"/>
            <p:nvPr/>
          </p:nvSpPr>
          <p:spPr>
            <a:xfrm>
              <a:off x="4800026" y="1988840"/>
              <a:ext cx="936104" cy="367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>
                  <a:latin typeface="Verdana" pitchFamily="34" charset="0"/>
                </a:rPr>
                <a:t>CIA C</a:t>
              </a:r>
              <a:endParaRPr lang="es-ES" sz="1200" dirty="0">
                <a:latin typeface="Verdana" pitchFamily="34" charset="0"/>
              </a:endParaRPr>
            </a:p>
          </p:txBody>
        </p:sp>
      </p:grpSp>
      <p:grpSp>
        <p:nvGrpSpPr>
          <p:cNvPr id="82" name="81 Grupo"/>
          <p:cNvGrpSpPr/>
          <p:nvPr/>
        </p:nvGrpSpPr>
        <p:grpSpPr>
          <a:xfrm>
            <a:off x="4200881" y="5436660"/>
            <a:ext cx="659151" cy="656636"/>
            <a:chOff x="4788024" y="1484784"/>
            <a:chExt cx="948106" cy="871836"/>
          </a:xfrm>
        </p:grpSpPr>
        <p:pic>
          <p:nvPicPr>
            <p:cNvPr id="83" name="Picture 6" descr="http://www.soporteinformatico.verti.com/img/icono-asistencia.gi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788024" y="1484784"/>
              <a:ext cx="720080" cy="594849"/>
            </a:xfrm>
            <a:prstGeom prst="rect">
              <a:avLst/>
            </a:prstGeom>
            <a:noFill/>
          </p:spPr>
        </p:pic>
        <p:sp>
          <p:nvSpPr>
            <p:cNvPr id="84" name="83 CuadroTexto"/>
            <p:cNvSpPr txBox="1"/>
            <p:nvPr/>
          </p:nvSpPr>
          <p:spPr>
            <a:xfrm>
              <a:off x="4800026" y="1988840"/>
              <a:ext cx="936104" cy="367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>
                  <a:latin typeface="Verdana" pitchFamily="34" charset="0"/>
                </a:rPr>
                <a:t>CIA D</a:t>
              </a:r>
              <a:endParaRPr lang="es-ES" sz="1200" dirty="0">
                <a:latin typeface="Verdana" pitchFamily="34" charset="0"/>
              </a:endParaRPr>
            </a:p>
          </p:txBody>
        </p:sp>
      </p:grpSp>
      <p:grpSp>
        <p:nvGrpSpPr>
          <p:cNvPr id="89" name="88 Grupo"/>
          <p:cNvGrpSpPr/>
          <p:nvPr/>
        </p:nvGrpSpPr>
        <p:grpSpPr>
          <a:xfrm>
            <a:off x="2987824" y="4737204"/>
            <a:ext cx="1039859" cy="852036"/>
            <a:chOff x="3311245" y="2132856"/>
            <a:chExt cx="1443591" cy="1182845"/>
          </a:xfrm>
        </p:grpSpPr>
        <p:pic>
          <p:nvPicPr>
            <p:cNvPr id="9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3888" y="2132856"/>
              <a:ext cx="466256" cy="804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" name="90 CuadroTexto"/>
            <p:cNvSpPr txBox="1"/>
            <p:nvPr/>
          </p:nvSpPr>
          <p:spPr>
            <a:xfrm>
              <a:off x="3311245" y="2852937"/>
              <a:ext cx="1443591" cy="462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>
                  <a:latin typeface="Verdana" pitchFamily="34" charset="0"/>
                </a:rPr>
                <a:t>Marcos</a:t>
              </a:r>
              <a:endParaRPr lang="es-ES" sz="1200" dirty="0">
                <a:latin typeface="Verdana" pitchFamily="34" charset="0"/>
              </a:endParaRPr>
            </a:p>
          </p:txBody>
        </p:sp>
      </p:grpSp>
      <p:cxnSp>
        <p:nvCxnSpPr>
          <p:cNvPr id="92" name="91 Conector curvado"/>
          <p:cNvCxnSpPr>
            <a:stCxn id="24" idx="3"/>
            <a:endCxn id="55298" idx="1"/>
          </p:cNvCxnSpPr>
          <p:nvPr/>
        </p:nvCxnSpPr>
        <p:spPr>
          <a:xfrm>
            <a:off x="4781365" y="3434991"/>
            <a:ext cx="727110" cy="398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94 Grupo"/>
          <p:cNvGrpSpPr/>
          <p:nvPr/>
        </p:nvGrpSpPr>
        <p:grpSpPr>
          <a:xfrm>
            <a:off x="5292080" y="5470517"/>
            <a:ext cx="609298" cy="766795"/>
            <a:chOff x="6732240" y="3234462"/>
            <a:chExt cx="936104" cy="1127312"/>
          </a:xfrm>
        </p:grpSpPr>
        <p:pic>
          <p:nvPicPr>
            <p:cNvPr id="96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76256" y="3234462"/>
              <a:ext cx="469900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96 CuadroTexto"/>
            <p:cNvSpPr txBox="1"/>
            <p:nvPr/>
          </p:nvSpPr>
          <p:spPr>
            <a:xfrm>
              <a:off x="6732240" y="3954541"/>
              <a:ext cx="936104" cy="407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>
                  <a:latin typeface="Verdana" pitchFamily="34" charset="0"/>
                </a:rPr>
                <a:t>Juan</a:t>
              </a:r>
              <a:endParaRPr lang="es-ES" sz="1200" dirty="0">
                <a:latin typeface="Verdana" pitchFamily="34" charset="0"/>
              </a:endParaRPr>
            </a:p>
          </p:txBody>
        </p:sp>
      </p:grpSp>
      <p:grpSp>
        <p:nvGrpSpPr>
          <p:cNvPr id="98" name="97 Grupo"/>
          <p:cNvGrpSpPr/>
          <p:nvPr/>
        </p:nvGrpSpPr>
        <p:grpSpPr>
          <a:xfrm>
            <a:off x="5205323" y="4725144"/>
            <a:ext cx="662821" cy="735875"/>
            <a:chOff x="7655254" y="2924944"/>
            <a:chExt cx="1106305" cy="1228239"/>
          </a:xfrm>
        </p:grpSpPr>
        <p:pic>
          <p:nvPicPr>
            <p:cNvPr id="99" name="Picture 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884368" y="2924944"/>
              <a:ext cx="495300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" name="99 CuadroTexto"/>
            <p:cNvSpPr txBox="1"/>
            <p:nvPr/>
          </p:nvSpPr>
          <p:spPr>
            <a:xfrm>
              <a:off x="7655254" y="3690848"/>
              <a:ext cx="1106305" cy="462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>
                  <a:latin typeface="Verdana" pitchFamily="34" charset="0"/>
                </a:rPr>
                <a:t>Carlos</a:t>
              </a:r>
              <a:endParaRPr lang="es-ES" sz="1200" dirty="0">
                <a:latin typeface="Verdana" pitchFamily="34" charset="0"/>
              </a:endParaRPr>
            </a:p>
          </p:txBody>
        </p:sp>
      </p:grpSp>
      <p:cxnSp>
        <p:nvCxnSpPr>
          <p:cNvPr id="101" name="100 Conector curvado"/>
          <p:cNvCxnSpPr>
            <a:stCxn id="55302" idx="3"/>
            <a:endCxn id="90" idx="1"/>
          </p:cNvCxnSpPr>
          <p:nvPr/>
        </p:nvCxnSpPr>
        <p:spPr>
          <a:xfrm flipV="1">
            <a:off x="2555776" y="5026881"/>
            <a:ext cx="614034" cy="3855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curvado"/>
          <p:cNvCxnSpPr>
            <a:stCxn id="90" idx="3"/>
            <a:endCxn id="71" idx="1"/>
          </p:cNvCxnSpPr>
          <p:nvPr/>
        </p:nvCxnSpPr>
        <p:spPr>
          <a:xfrm flipV="1">
            <a:off x="3505667" y="4364526"/>
            <a:ext cx="634285" cy="66235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curvado"/>
          <p:cNvCxnSpPr>
            <a:stCxn id="90" idx="3"/>
            <a:endCxn id="80" idx="1"/>
          </p:cNvCxnSpPr>
          <p:nvPr/>
        </p:nvCxnSpPr>
        <p:spPr>
          <a:xfrm flipV="1">
            <a:off x="3505667" y="5012598"/>
            <a:ext cx="634285" cy="1428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Conector curvado"/>
          <p:cNvCxnSpPr>
            <a:stCxn id="90" idx="3"/>
            <a:endCxn id="83" idx="1"/>
          </p:cNvCxnSpPr>
          <p:nvPr/>
        </p:nvCxnSpPr>
        <p:spPr>
          <a:xfrm>
            <a:off x="3505667" y="5026881"/>
            <a:ext cx="695214" cy="63378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12 Conector curvado"/>
          <p:cNvCxnSpPr>
            <a:stCxn id="80" idx="3"/>
            <a:endCxn id="99" idx="1"/>
          </p:cNvCxnSpPr>
          <p:nvPr/>
        </p:nvCxnSpPr>
        <p:spPr>
          <a:xfrm flipV="1">
            <a:off x="4640573" y="4983849"/>
            <a:ext cx="702019" cy="2874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Conector curvado"/>
          <p:cNvCxnSpPr>
            <a:stCxn id="83" idx="3"/>
            <a:endCxn id="96" idx="1"/>
          </p:cNvCxnSpPr>
          <p:nvPr/>
        </p:nvCxnSpPr>
        <p:spPr>
          <a:xfrm>
            <a:off x="4701502" y="5660670"/>
            <a:ext cx="684316" cy="862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827584" y="1628800"/>
            <a:ext cx="5688632" cy="51276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Monto reclamado $234.600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827584" y="2708920"/>
            <a:ext cx="6984776" cy="10081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abogado desiste de la demanda realizada contra la compañía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827584" y="4149080"/>
            <a:ext cx="6912768" cy="10081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compañía presentó la denuncia penal  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13184" y="764704"/>
            <a:ext cx="8291264" cy="648072"/>
          </a:xfrm>
        </p:spPr>
        <p:txBody>
          <a:bodyPr/>
          <a:lstStyle/>
          <a:p>
            <a:r>
              <a:rPr lang="es-AR" sz="2400" dirty="0" smtClean="0"/>
              <a:t>Conclusiones</a:t>
            </a: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828</Words>
  <Application>Microsoft Office PowerPoint</Application>
  <PresentationFormat>Presentación en pantalla (4:3)</PresentationFormat>
  <Paragraphs>204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La problemática del Fraude</vt:lpstr>
      <vt:lpstr>Cultura Antifraude</vt:lpstr>
      <vt:lpstr>Concursos Nacionales de Lucha contra el Fraude en el Mercado Asegurador</vt:lpstr>
      <vt:lpstr>Concurso internacional de Lucha contra el  Fraude en el Mercado Asegurador</vt:lpstr>
      <vt:lpstr>Congreso internacional sobre fraude en el seguro: El desarrollo de la cultura antifraude en la región</vt:lpstr>
      <vt:lpstr>Ganador categoría A Automotores:  Redes delictivas en las Redes Sociales  QBE La Buenos Aires – Leticia López</vt:lpstr>
      <vt:lpstr>Diapositiva 8</vt:lpstr>
      <vt:lpstr>Conclusiones</vt:lpstr>
      <vt:lpstr>Ganador de la presentación conjunta: “Una familia muy normal” QBE La Buenos Aires- Zurich</vt:lpstr>
      <vt:lpstr>Ganador de la presentación conjunta: “Una familia muy normal” QBE La Buenos Aires- Zurich</vt:lpstr>
      <vt:lpstr>Ganador de la presentación conjunta: “Una familia muy normal” QBE La Buenos Aires- Zurich</vt:lpstr>
      <vt:lpstr>Diapositiva 13</vt:lpstr>
      <vt:lpstr>Presentación a la UFIDAD</vt:lpstr>
      <vt:lpstr>Análisis a la UFIDAD</vt:lpstr>
      <vt:lpstr>Conclusiones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2013-08-15T14:32:29Z</dcterms:created>
  <dcterms:modified xsi:type="dcterms:W3CDTF">2013-08-28T23:23:39Z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