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5" r:id="rId3"/>
    <p:sldId id="282" r:id="rId4"/>
    <p:sldId id="281" r:id="rId5"/>
    <p:sldId id="285" r:id="rId6"/>
    <p:sldId id="306" r:id="rId7"/>
    <p:sldId id="283" r:id="rId8"/>
    <p:sldId id="287" r:id="rId9"/>
    <p:sldId id="288" r:id="rId10"/>
    <p:sldId id="307" r:id="rId11"/>
    <p:sldId id="289" r:id="rId12"/>
    <p:sldId id="290" r:id="rId13"/>
    <p:sldId id="291" r:id="rId14"/>
    <p:sldId id="292" r:id="rId15"/>
    <p:sldId id="304" r:id="rId16"/>
    <p:sldId id="279" r:id="rId17"/>
    <p:sldId id="280" r:id="rId18"/>
    <p:sldId id="294" r:id="rId19"/>
    <p:sldId id="295" r:id="rId20"/>
    <p:sldId id="308" r:id="rId21"/>
    <p:sldId id="296" r:id="rId22"/>
    <p:sldId id="297" r:id="rId23"/>
    <p:sldId id="299" r:id="rId24"/>
    <p:sldId id="300" r:id="rId25"/>
    <p:sldId id="302" r:id="rId26"/>
    <p:sldId id="309" r:id="rId27"/>
    <p:sldId id="310" r:id="rId28"/>
    <p:sldId id="303" r:id="rId29"/>
    <p:sldId id="312" r:id="rId30"/>
    <p:sldId id="314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3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5097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534D2-85E7-463E-AE12-2E0EC7AF2387}" type="doc">
      <dgm:prSet loTypeId="urn:microsoft.com/office/officeart/2005/8/layout/arrow2" loCatId="process" qsTypeId="urn:microsoft.com/office/officeart/2005/8/quickstyle/3d2" qsCatId="3D" csTypeId="urn:microsoft.com/office/officeart/2005/8/colors/accent2_2" csCatId="accent2" phldr="1"/>
      <dgm:spPr/>
    </dgm:pt>
    <dgm:pt modelId="{38FF611C-BDB5-4267-80DB-C6D9A7FD50AB}">
      <dgm:prSet phldrT="[Texto]" custT="1"/>
      <dgm:spPr/>
      <dgm:t>
        <a:bodyPr/>
        <a:lstStyle/>
        <a:p>
          <a:pPr algn="r"/>
          <a:r>
            <a:rPr lang="es-AR" sz="2000" dirty="0" smtClean="0">
              <a:latin typeface="Trebuchet MS" pitchFamily="34" charset="0"/>
            </a:rPr>
            <a:t>2030 Puesto 5 con el 3,6% </a:t>
          </a:r>
          <a:endParaRPr lang="es-AR" sz="2000" dirty="0">
            <a:latin typeface="Trebuchet MS" pitchFamily="34" charset="0"/>
          </a:endParaRPr>
        </a:p>
      </dgm:t>
    </dgm:pt>
    <dgm:pt modelId="{CD33735F-E8BC-40B4-99D4-F85DC64F0E58}" type="sibTrans" cxnId="{546DA984-35CF-4F52-B7CE-3913EE8CF65D}">
      <dgm:prSet/>
      <dgm:spPr/>
      <dgm:t>
        <a:bodyPr/>
        <a:lstStyle/>
        <a:p>
          <a:endParaRPr lang="es-AR"/>
        </a:p>
      </dgm:t>
    </dgm:pt>
    <dgm:pt modelId="{E2201253-170F-44F6-9A6B-7264CE6D7D4B}" type="parTrans" cxnId="{546DA984-35CF-4F52-B7CE-3913EE8CF65D}">
      <dgm:prSet/>
      <dgm:spPr/>
      <dgm:t>
        <a:bodyPr/>
        <a:lstStyle/>
        <a:p>
          <a:endParaRPr lang="es-AR"/>
        </a:p>
      </dgm:t>
    </dgm:pt>
    <dgm:pt modelId="{0752BFBC-B8EE-4C9C-9CA1-20F0B995839F}">
      <dgm:prSet phldrT="[Texto]" custT="1"/>
      <dgm:spPr/>
      <dgm:t>
        <a:bodyPr/>
        <a:lstStyle/>
        <a:p>
          <a:pPr algn="r"/>
          <a:r>
            <a:rPr lang="es-AR" sz="2000" dirty="0" smtClean="0">
              <a:latin typeface="Trebuchet MS" pitchFamily="34" charset="0"/>
              <a:ea typeface="Verdana" pitchFamily="34" charset="0"/>
              <a:cs typeface="Verdana" pitchFamily="34" charset="0"/>
            </a:rPr>
            <a:t>2004 Puesto 9 con el 2,2% </a:t>
          </a:r>
          <a:endParaRPr lang="es-AR" sz="2000" dirty="0">
            <a:latin typeface="Trebuchet MS" pitchFamily="34" charset="0"/>
            <a:ea typeface="Verdana" pitchFamily="34" charset="0"/>
            <a:cs typeface="Verdana" pitchFamily="34" charset="0"/>
          </a:endParaRPr>
        </a:p>
      </dgm:t>
    </dgm:pt>
    <dgm:pt modelId="{9CF13229-34B5-4F85-AA20-C1FAA0551CF5}" type="sibTrans" cxnId="{1BCA0608-1A94-491F-8049-9B209BEE8564}">
      <dgm:prSet/>
      <dgm:spPr/>
      <dgm:t>
        <a:bodyPr/>
        <a:lstStyle/>
        <a:p>
          <a:endParaRPr lang="es-AR"/>
        </a:p>
      </dgm:t>
    </dgm:pt>
    <dgm:pt modelId="{9EB1EEFD-12AE-49A8-8978-2E550DD9447B}" type="parTrans" cxnId="{1BCA0608-1A94-491F-8049-9B209BEE8564}">
      <dgm:prSet/>
      <dgm:spPr/>
      <dgm:t>
        <a:bodyPr/>
        <a:lstStyle/>
        <a:p>
          <a:endParaRPr lang="es-AR"/>
        </a:p>
      </dgm:t>
    </dgm:pt>
    <dgm:pt modelId="{2AF39EF1-E73A-43D1-9885-35555EDDA11E}" type="pres">
      <dgm:prSet presAssocID="{1B3534D2-85E7-463E-AE12-2E0EC7AF2387}" presName="arrowDiagram" presStyleCnt="0">
        <dgm:presLayoutVars>
          <dgm:chMax val="5"/>
          <dgm:dir/>
          <dgm:resizeHandles val="exact"/>
        </dgm:presLayoutVars>
      </dgm:prSet>
      <dgm:spPr/>
    </dgm:pt>
    <dgm:pt modelId="{9A18EA46-7BF5-4D62-ACE7-966BB5576FBE}" type="pres">
      <dgm:prSet presAssocID="{1B3534D2-85E7-463E-AE12-2E0EC7AF2387}" presName="arrow" presStyleLbl="bgShp" presStyleIdx="0" presStyleCnt="1"/>
      <dgm:spPr/>
    </dgm:pt>
    <dgm:pt modelId="{516C314F-77D3-48F9-B657-72D60CC2EB2F}" type="pres">
      <dgm:prSet presAssocID="{1B3534D2-85E7-463E-AE12-2E0EC7AF2387}" presName="arrowDiagram2" presStyleCnt="0"/>
      <dgm:spPr/>
    </dgm:pt>
    <dgm:pt modelId="{7AC52025-031B-48C8-9D81-68305ECECD24}" type="pres">
      <dgm:prSet presAssocID="{0752BFBC-B8EE-4C9C-9CA1-20F0B995839F}" presName="bullet2a" presStyleLbl="node1" presStyleIdx="0" presStyleCnt="2"/>
      <dgm:spPr/>
    </dgm:pt>
    <dgm:pt modelId="{66CADE54-92CF-42DD-AE8B-BA6981540EDB}" type="pres">
      <dgm:prSet presAssocID="{0752BFBC-B8EE-4C9C-9CA1-20F0B995839F}" presName="textBox2a" presStyleLbl="revTx" presStyleIdx="0" presStyleCnt="2" custLinFactNeighborX="-27227" custLinFactNeighborY="-2672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A72D959-170A-4AC2-A9C9-7339B5B36CFD}" type="pres">
      <dgm:prSet presAssocID="{38FF611C-BDB5-4267-80DB-C6D9A7FD50AB}" presName="bullet2b" presStyleLbl="node1" presStyleIdx="1" presStyleCnt="2"/>
      <dgm:spPr/>
    </dgm:pt>
    <dgm:pt modelId="{6C757A16-3E67-4DFF-8D64-0FD33FE98001}" type="pres">
      <dgm:prSet presAssocID="{38FF611C-BDB5-4267-80DB-C6D9A7FD50AB}" presName="textBox2b" presStyleLbl="revTx" presStyleIdx="1" presStyleCnt="2" custScaleX="95279" custLinFactNeighborX="-21972" custLinFactNeighborY="-1734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A003304-60F1-408B-8FE1-B4652398C5C4}" type="presOf" srcId="{1B3534D2-85E7-463E-AE12-2E0EC7AF2387}" destId="{2AF39EF1-E73A-43D1-9885-35555EDDA11E}" srcOrd="0" destOrd="0" presId="urn:microsoft.com/office/officeart/2005/8/layout/arrow2"/>
    <dgm:cxn modelId="{546DA984-35CF-4F52-B7CE-3913EE8CF65D}" srcId="{1B3534D2-85E7-463E-AE12-2E0EC7AF2387}" destId="{38FF611C-BDB5-4267-80DB-C6D9A7FD50AB}" srcOrd="1" destOrd="0" parTransId="{E2201253-170F-44F6-9A6B-7264CE6D7D4B}" sibTransId="{CD33735F-E8BC-40B4-99D4-F85DC64F0E58}"/>
    <dgm:cxn modelId="{3A26DF2F-712C-484E-ACAB-4D26BEE7EF18}" type="presOf" srcId="{0752BFBC-B8EE-4C9C-9CA1-20F0B995839F}" destId="{66CADE54-92CF-42DD-AE8B-BA6981540EDB}" srcOrd="0" destOrd="0" presId="urn:microsoft.com/office/officeart/2005/8/layout/arrow2"/>
    <dgm:cxn modelId="{AFFAD565-9468-45A8-807C-6CEAB6CAC23B}" type="presOf" srcId="{38FF611C-BDB5-4267-80DB-C6D9A7FD50AB}" destId="{6C757A16-3E67-4DFF-8D64-0FD33FE98001}" srcOrd="0" destOrd="0" presId="urn:microsoft.com/office/officeart/2005/8/layout/arrow2"/>
    <dgm:cxn modelId="{1BCA0608-1A94-491F-8049-9B209BEE8564}" srcId="{1B3534D2-85E7-463E-AE12-2E0EC7AF2387}" destId="{0752BFBC-B8EE-4C9C-9CA1-20F0B995839F}" srcOrd="0" destOrd="0" parTransId="{9EB1EEFD-12AE-49A8-8978-2E550DD9447B}" sibTransId="{9CF13229-34B5-4F85-AA20-C1FAA0551CF5}"/>
    <dgm:cxn modelId="{23AF2273-0F51-404D-8E33-4A170D600B0F}" type="presParOf" srcId="{2AF39EF1-E73A-43D1-9885-35555EDDA11E}" destId="{9A18EA46-7BF5-4D62-ACE7-966BB5576FBE}" srcOrd="0" destOrd="0" presId="urn:microsoft.com/office/officeart/2005/8/layout/arrow2"/>
    <dgm:cxn modelId="{5133ECFF-6E4B-4624-A929-D311561E511D}" type="presParOf" srcId="{2AF39EF1-E73A-43D1-9885-35555EDDA11E}" destId="{516C314F-77D3-48F9-B657-72D60CC2EB2F}" srcOrd="1" destOrd="0" presId="urn:microsoft.com/office/officeart/2005/8/layout/arrow2"/>
    <dgm:cxn modelId="{5489E6EA-2DF2-40B0-A37D-159390D359C0}" type="presParOf" srcId="{516C314F-77D3-48F9-B657-72D60CC2EB2F}" destId="{7AC52025-031B-48C8-9D81-68305ECECD24}" srcOrd="0" destOrd="0" presId="urn:microsoft.com/office/officeart/2005/8/layout/arrow2"/>
    <dgm:cxn modelId="{1FB7ED21-0F41-47C2-BD2F-079E0949BF14}" type="presParOf" srcId="{516C314F-77D3-48F9-B657-72D60CC2EB2F}" destId="{66CADE54-92CF-42DD-AE8B-BA6981540EDB}" srcOrd="1" destOrd="0" presId="urn:microsoft.com/office/officeart/2005/8/layout/arrow2"/>
    <dgm:cxn modelId="{CCD2D1CF-F99E-426A-92C8-0D99FA2885D0}" type="presParOf" srcId="{516C314F-77D3-48F9-B657-72D60CC2EB2F}" destId="{CA72D959-170A-4AC2-A9C9-7339B5B36CFD}" srcOrd="2" destOrd="0" presId="urn:microsoft.com/office/officeart/2005/8/layout/arrow2"/>
    <dgm:cxn modelId="{934B48B1-4A93-4533-91F6-58AADCF1A2F9}" type="presParOf" srcId="{516C314F-77D3-48F9-B657-72D60CC2EB2F}" destId="{6C757A16-3E67-4DFF-8D64-0FD33FE9800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18EA46-7BF5-4D62-ACE7-966BB5576FBE}">
      <dsp:nvSpPr>
        <dsp:cNvPr id="0" name=""/>
        <dsp:cNvSpPr/>
      </dsp:nvSpPr>
      <dsp:spPr>
        <a:xfrm>
          <a:off x="0" y="89389"/>
          <a:ext cx="6216352" cy="388522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C52025-031B-48C8-9D81-68305ECECD24}">
      <dsp:nvSpPr>
        <dsp:cNvPr id="0" name=""/>
        <dsp:cNvSpPr/>
      </dsp:nvSpPr>
      <dsp:spPr>
        <a:xfrm>
          <a:off x="1445301" y="2206834"/>
          <a:ext cx="217572" cy="2175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ADE54-92CF-42DD-AE8B-BA6981540EDB}">
      <dsp:nvSpPr>
        <dsp:cNvPr id="0" name=""/>
        <dsp:cNvSpPr/>
      </dsp:nvSpPr>
      <dsp:spPr>
        <a:xfrm>
          <a:off x="1004016" y="1872206"/>
          <a:ext cx="2020314" cy="165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87" tIns="0" rIns="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Trebuchet MS" pitchFamily="34" charset="0"/>
              <a:ea typeface="Verdana" pitchFamily="34" charset="0"/>
              <a:cs typeface="Verdana" pitchFamily="34" charset="0"/>
            </a:rPr>
            <a:t>2004 Puesto 9 con el 2,2% </a:t>
          </a:r>
          <a:endParaRPr lang="es-AR" sz="2000" kern="1200" dirty="0">
            <a:latin typeface="Trebuchet MS" pitchFamily="34" charset="0"/>
            <a:ea typeface="Verdana" pitchFamily="34" charset="0"/>
            <a:cs typeface="Verdana" pitchFamily="34" charset="0"/>
          </a:endParaRPr>
        </a:p>
      </dsp:txBody>
      <dsp:txXfrm>
        <a:off x="1004016" y="1872206"/>
        <a:ext cx="2020314" cy="1658988"/>
      </dsp:txXfrm>
    </dsp:sp>
    <dsp:sp modelId="{CA72D959-170A-4AC2-A9C9-7339B5B36CFD}">
      <dsp:nvSpPr>
        <dsp:cNvPr id="0" name=""/>
        <dsp:cNvSpPr/>
      </dsp:nvSpPr>
      <dsp:spPr>
        <a:xfrm>
          <a:off x="3450075" y="1216103"/>
          <a:ext cx="372981" cy="3729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57A16-3E67-4DFF-8D64-0FD33FE98001}">
      <dsp:nvSpPr>
        <dsp:cNvPr id="0" name=""/>
        <dsp:cNvSpPr/>
      </dsp:nvSpPr>
      <dsp:spPr>
        <a:xfrm>
          <a:off x="3240351" y="956375"/>
          <a:ext cx="1924935" cy="257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635" tIns="0" rIns="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Trebuchet MS" pitchFamily="34" charset="0"/>
            </a:rPr>
            <a:t>2030 Puesto 5 con el 3,6% </a:t>
          </a:r>
          <a:endParaRPr lang="es-AR" sz="2000" kern="1200" dirty="0">
            <a:latin typeface="Trebuchet MS" pitchFamily="34" charset="0"/>
          </a:endParaRPr>
        </a:p>
      </dsp:txBody>
      <dsp:txXfrm>
        <a:off x="3240351" y="956375"/>
        <a:ext cx="1924935" cy="257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D39FA-FBAD-4B5F-8A95-6F3D4C6F31DF}" type="datetimeFigureOut">
              <a:rPr lang="es-AR" smtClean="0"/>
              <a:pPr/>
              <a:t>28/08/2013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3EC09-EEB6-44A2-B918-17F8220D370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0BF8-85C6-46A2-B9BE-8C27DA2ACB52}" type="datetimeFigureOut">
              <a:rPr lang="es-AR" smtClean="0"/>
              <a:pPr/>
              <a:t>28/08/2013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9315-076F-43A7-9EA2-C526A638C9E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21</a:t>
            </a:fld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24</a:t>
            </a:fld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580926"/>
          </a:xfrm>
        </p:spPr>
        <p:txBody>
          <a:bodyPr>
            <a:no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567654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124744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67544" y="4797152"/>
            <a:ext cx="82912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Seguridad Vial:</a:t>
            </a:r>
          </a:p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Muertes y Lesiones en Siniestros de Tránsito</a:t>
            </a:r>
            <a:endParaRPr kumimoji="0" lang="es-AR" sz="32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80120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Jurisdicciones Adheridas al Formulario</a:t>
            </a:r>
            <a:endParaRPr lang="es-AR" dirty="0">
              <a:latin typeface="Trebuchet MS" pitchFamily="34" charset="0"/>
            </a:endParaRPr>
          </a:p>
        </p:txBody>
      </p:sp>
      <p:pic>
        <p:nvPicPr>
          <p:cNvPr id="4" name="3 Marcador de contenido" descr="mapa-prov-adheridas-formulari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844824"/>
            <a:ext cx="2088010" cy="4464496"/>
          </a:xfrm>
        </p:spPr>
      </p:pic>
      <p:sp>
        <p:nvSpPr>
          <p:cNvPr id="5" name="4 Rectángulo"/>
          <p:cNvSpPr/>
          <p:nvPr/>
        </p:nvSpPr>
        <p:spPr>
          <a:xfrm>
            <a:off x="5508104" y="2708920"/>
            <a:ext cx="2160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Catamarca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Chaco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Chubut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Corrientes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Jujuy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La Rioja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Mendoza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Misiones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Neuquén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Río Negro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Salta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San Juan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Santa Cruz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Santiago del Estero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Tierra del Fuego</a:t>
            </a:r>
          </a:p>
          <a:p>
            <a:pPr fontAlgn="base"/>
            <a:r>
              <a:rPr lang="es-AR" sz="1400" dirty="0" smtClean="0">
                <a:solidFill>
                  <a:schemeClr val="accent1"/>
                </a:solidFill>
                <a:latin typeface="Trebuchet MS" pitchFamily="34" charset="0"/>
              </a:rPr>
              <a:t>Tucumán</a:t>
            </a:r>
            <a:endParaRPr lang="es-AR" sz="140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4578" name="Picture 2" descr="Formulario Naran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2142865" cy="266429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51520" y="6145559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i="1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Web Observatorio Vial </a:t>
            </a:r>
            <a:endParaRPr lang="es-AR" sz="1400" i="1" dirty="0"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Metodología LPV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000" dirty="0" smtClean="0">
                <a:latin typeface="Trebuchet MS" pitchFamily="34" charset="0"/>
              </a:rPr>
              <a:t>Cifras publicadas: </a:t>
            </a:r>
          </a:p>
          <a:p>
            <a:pPr marL="0" indent="0">
              <a:buNone/>
            </a:pPr>
            <a:r>
              <a:rPr lang="es-AR" sz="2000" dirty="0" smtClean="0">
                <a:latin typeface="Trebuchet MS" pitchFamily="34" charset="0"/>
              </a:rPr>
              <a:t>“son proyección de los datos habidos hasta el presente, aplicados al nuevo lapso, e incluyendo fallecidos en el hecho o como consecuencia de él, hasta dentro de los 30 días posteriores, según el criterio internacional más generalizado. Las cifras utilizadas son las últimas disponibles (oficiales, de origen policial o municipal, la mayoría), actualizadas. Como la gran mayoría de las cifras originales sólo computan los muertos en el momento del accidente, las mismas también han sido corregidas según índices internacionalmente aceptados, a fin de permitir una apreciación, estudio y comparación seria de la mortalidad en la </a:t>
            </a:r>
            <a:r>
              <a:rPr lang="es-AR" sz="2000" dirty="0" err="1" smtClean="0">
                <a:latin typeface="Trebuchet MS" pitchFamily="34" charset="0"/>
              </a:rPr>
              <a:t>accidentología</a:t>
            </a:r>
            <a:r>
              <a:rPr lang="es-AR" sz="2000" dirty="0" smtClean="0">
                <a:latin typeface="Trebuchet MS" pitchFamily="34" charset="0"/>
              </a:rPr>
              <a:t> vial argentina”.</a:t>
            </a:r>
          </a:p>
          <a:p>
            <a:pPr marL="0" indent="0">
              <a:buNone/>
            </a:pPr>
            <a:endParaRPr lang="es-AR" sz="2000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es-AR" sz="2000" dirty="0" smtClean="0">
                <a:solidFill>
                  <a:srgbClr val="FF0000"/>
                </a:solidFill>
                <a:latin typeface="Trebuchet MS" pitchFamily="34" charset="0"/>
              </a:rPr>
              <a:t>Se basa de cifras oficiales, pero publica valores del 2012 cuando la ANSV aún no tiene datos.</a:t>
            </a:r>
            <a:endParaRPr lang="es-AR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Metodología ISEV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453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 smtClean="0">
                <a:latin typeface="Trebuchet MS" pitchFamily="34" charset="0"/>
              </a:rPr>
              <a:t>Cifras publicadas: </a:t>
            </a:r>
          </a:p>
          <a:p>
            <a:pPr marL="0" indent="0" algn="just">
              <a:buNone/>
            </a:pPr>
            <a:r>
              <a:rPr lang="es-AR" sz="2000" dirty="0" smtClean="0">
                <a:latin typeface="Trebuchet MS" pitchFamily="34" charset="0"/>
              </a:rPr>
              <a:t>Desde el 2006 no entregan cifras absolutas. Sin embargo, publican la variación interanual y la cantidad de vidas ahorradas (permitiendo deducir los valores totales, que son similares a Luchemos por la Vida)</a:t>
            </a:r>
          </a:p>
          <a:p>
            <a:pPr marL="0" indent="0" algn="just">
              <a:buNone/>
            </a:pPr>
            <a:r>
              <a:rPr lang="es-AR" sz="2000" dirty="0" smtClean="0">
                <a:latin typeface="Trebuchet MS" pitchFamily="34" charset="0"/>
              </a:rPr>
              <a:t>No se especifica la fuente.</a:t>
            </a:r>
            <a:endParaRPr lang="es-AR" sz="2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52128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Caso Testigo:</a:t>
            </a:r>
            <a:br>
              <a:rPr lang="es-AR" dirty="0" smtClean="0">
                <a:latin typeface="Trebuchet MS" pitchFamily="34" charset="0"/>
              </a:rPr>
            </a:br>
            <a:r>
              <a:rPr lang="es-AR" dirty="0" smtClean="0">
                <a:latin typeface="Trebuchet MS" pitchFamily="34" charset="0"/>
              </a:rPr>
              <a:t>Provincia de Santa </a:t>
            </a:r>
            <a:r>
              <a:rPr lang="es-AR" dirty="0" err="1" smtClean="0">
                <a:latin typeface="Trebuchet MS" pitchFamily="34" charset="0"/>
              </a:rPr>
              <a:t>Fé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5776664"/>
            <a:ext cx="8568952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1400" i="1" dirty="0" smtClean="0">
                <a:latin typeface="Trebuchet MS" pitchFamily="34" charset="0"/>
              </a:rPr>
              <a:t>Fuente Agencia Provincial: recolectada a partir de datos provistos por distintos organismos oficiales de la Provincia: Policía de la provincia, a través de su Departamento Operaciones, el Ministerio de Salud y el Instituto Provincial de Estadísticas y Censos (IPEC).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640" y="2132856"/>
            <a:ext cx="6389688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23" t="10656" r="6910" b="56712"/>
          <a:stretch>
            <a:fillRect/>
          </a:stretch>
        </p:blipFill>
        <p:spPr bwMode="auto">
          <a:xfrm>
            <a:off x="1795715" y="2485554"/>
            <a:ext cx="52565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80" t="80420" r="6762" b="10878"/>
          <a:stretch>
            <a:fillRect/>
          </a:stretch>
        </p:blipFill>
        <p:spPr bwMode="auto">
          <a:xfrm>
            <a:off x="4562499" y="4789810"/>
            <a:ext cx="2880320" cy="2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9" t="2175" r="1068" b="43437"/>
          <a:stretch>
            <a:fillRect/>
          </a:stretch>
        </p:blipFill>
        <p:spPr bwMode="auto">
          <a:xfrm>
            <a:off x="1394147" y="2269530"/>
            <a:ext cx="60486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79" t="68830" r="21436" b="22468"/>
          <a:stretch>
            <a:fillRect/>
          </a:stretch>
        </p:blipFill>
        <p:spPr bwMode="auto">
          <a:xfrm>
            <a:off x="4293135" y="4126498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Para tener en cuenta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s-AR" sz="2800" dirty="0" smtClean="0">
                <a:latin typeface="Trebuchet MS" pitchFamily="34" charset="0"/>
              </a:rPr>
              <a:t>No existen datos fidedignos.</a:t>
            </a:r>
          </a:p>
          <a:p>
            <a:pPr>
              <a:buBlip>
                <a:blip r:embed="rId3"/>
              </a:buBlip>
            </a:pPr>
            <a:r>
              <a:rPr lang="es-AR" sz="2800" dirty="0" smtClean="0">
                <a:latin typeface="Trebuchet MS" pitchFamily="34" charset="0"/>
              </a:rPr>
              <a:t>Podemos observar una desviación entre las cifras oficiales y privadas de más del 50% en la cantidad de víctimas fatales.</a:t>
            </a:r>
          </a:p>
          <a:p>
            <a:pPr>
              <a:buBlip>
                <a:blip r:embed="rId3"/>
              </a:buBlip>
            </a:pPr>
            <a:r>
              <a:rPr lang="es-AR" sz="2800" dirty="0" smtClean="0">
                <a:latin typeface="Trebuchet MS" pitchFamily="34" charset="0"/>
              </a:rPr>
              <a:t>Diariamente el número de fallecidos oscila entre 13 y 21 personas, según la fuente.</a:t>
            </a:r>
            <a:endParaRPr lang="es-AR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Dimensión del Problema</a:t>
            </a:r>
          </a:p>
          <a:p>
            <a:pPr lvl="0" algn="ctr">
              <a:spcBef>
                <a:spcPct val="0"/>
              </a:spcBef>
            </a:pPr>
            <a:r>
              <a:rPr lang="es-AR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kumimoji="0" lang="es-AR" sz="4000" b="1" i="0" u="none" strike="noStrike" kern="1200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ara</a:t>
            </a:r>
            <a:r>
              <a:rPr kumimoji="0" lang="es-AR" sz="4000" b="1" i="0" u="none" strike="noStrike" kern="1200" spc="50" normalizeH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las Compañías de Seguros</a:t>
            </a:r>
            <a:endParaRPr kumimoji="0" lang="es-AR" sz="40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6" t="15778" r="26632"/>
          <a:stretch>
            <a:fillRect/>
          </a:stretch>
        </p:blipFill>
        <p:spPr bwMode="auto">
          <a:xfrm>
            <a:off x="4932040" y="2140703"/>
            <a:ext cx="3371055" cy="344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Trebuchet MS" pitchFamily="34" charset="0"/>
              </a:rPr>
              <a:t>Siniestralidad: RC Lesiones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6145559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(*) Fuente SSN 2011 (PRISMA) y desarrollo de siniestros 2000-2001 y 2010-2011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58" t="12667" r="24873"/>
          <a:stretch>
            <a:fillRect/>
          </a:stretch>
        </p:blipFill>
        <p:spPr bwMode="auto">
          <a:xfrm>
            <a:off x="755576" y="1993934"/>
            <a:ext cx="3650167" cy="359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90" t="15849" r="25739"/>
          <a:stretch>
            <a:fillRect/>
          </a:stretch>
        </p:blipFill>
        <p:spPr bwMode="auto">
          <a:xfrm>
            <a:off x="897923" y="2117774"/>
            <a:ext cx="3458053" cy="34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6" t="17401" r="24901"/>
          <a:stretch>
            <a:fillRect/>
          </a:stretch>
        </p:blipFill>
        <p:spPr bwMode="auto">
          <a:xfrm>
            <a:off x="4932040" y="2204864"/>
            <a:ext cx="34982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 Marcador de contenido"/>
          <p:cNvSpPr>
            <a:spLocks noGrp="1"/>
          </p:cNvSpPr>
          <p:nvPr>
            <p:ph idx="1"/>
          </p:nvPr>
        </p:nvSpPr>
        <p:spPr>
          <a:xfrm>
            <a:off x="971600" y="5605264"/>
            <a:ext cx="3312368" cy="488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sz="2000" b="1" dirty="0" smtClean="0">
                <a:latin typeface="Trebuchet MS" pitchFamily="34" charset="0"/>
              </a:rPr>
              <a:t>Cantidad de siniestros</a:t>
            </a: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5004048" y="5605264"/>
            <a:ext cx="331236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$ Pagado + $ Reservas</a:t>
            </a: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2555776" y="1772816"/>
            <a:ext cx="151216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9,6%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6732240" y="1772816"/>
            <a:ext cx="151216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,1%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2555776" y="1772816"/>
            <a:ext cx="151216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000" b="1" dirty="0" smtClean="0">
                <a:solidFill>
                  <a:srgbClr val="C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,3%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6732240" y="1772816"/>
            <a:ext cx="151216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000" b="1" noProof="0" dirty="0" smtClean="0">
                <a:solidFill>
                  <a:srgbClr val="C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51</a:t>
            </a: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,3%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2483768" y="1412776"/>
            <a:ext cx="439248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Con 10</a:t>
            </a:r>
            <a:r>
              <a:rPr kumimoji="0" lang="es-A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años de desarrollo</a:t>
            </a:r>
            <a:endParaRPr kumimoji="0" lang="es-A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2267744" y="2348880"/>
            <a:ext cx="151216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9,6%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6660232" y="3012976"/>
            <a:ext cx="151216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,1%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2771800" y="1412776"/>
            <a:ext cx="439248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Con</a:t>
            </a: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1 año de desarrollo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764704"/>
            <a:ext cx="91440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Siniestralidad: RC Lesiones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95536" y="1772816"/>
            <a:ext cx="8208912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Al ser siniestros de cola larga, no solo se conocen más casos a lo largo del desarrollo (12%), sino que se ajusta el monto incurrido en los mismos (183%).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95536" y="3933272"/>
            <a:ext cx="8208912" cy="21600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En forma estimada, para los siniestros ocurridos en el 2011 se reclamarán a las Compañías, cerca de </a:t>
            </a:r>
            <a:r>
              <a:rPr lang="es-AR" sz="2800" b="1" dirty="0" smtClean="0">
                <a:solidFill>
                  <a:srgbClr val="C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300.000 siniestros </a:t>
            </a:r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con Lesiones y se gastarán más de </a:t>
            </a:r>
            <a:r>
              <a:rPr lang="es-AR" sz="2800" b="1" dirty="0" smtClean="0">
                <a:solidFill>
                  <a:srgbClr val="C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$6.000 millones </a:t>
            </a:r>
            <a:r>
              <a:rPr lang="es-A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AR" sz="2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896" t="8462" r="7721" b="10984"/>
          <a:stretch>
            <a:fillRect/>
          </a:stretch>
        </p:blipFill>
        <p:spPr bwMode="auto">
          <a:xfrm>
            <a:off x="428596" y="1526812"/>
            <a:ext cx="8286808" cy="154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6226" t="5090" r="9775" b="3218"/>
          <a:stretch>
            <a:fillRect/>
          </a:stretch>
        </p:blipFill>
        <p:spPr bwMode="auto">
          <a:xfrm>
            <a:off x="2098966" y="3000242"/>
            <a:ext cx="4929222" cy="340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74670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- Evolución de los accidentes. Datos SRT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51520" y="76470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Del total de fallecidos en el año 2011, más del 60% de los casos se vincularon con siniestros de tránsito</a:t>
            </a:r>
            <a:endParaRPr lang="es-AR" sz="2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8001" t="4545" r="38000" b="9330"/>
          <a:stretch>
            <a:fillRect/>
          </a:stretch>
        </p:blipFill>
        <p:spPr bwMode="auto">
          <a:xfrm>
            <a:off x="2752940" y="2214554"/>
            <a:ext cx="3525847" cy="352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10500" t="7177" r="37001" b="9090"/>
          <a:stretch>
            <a:fillRect/>
          </a:stretch>
        </p:blipFill>
        <p:spPr bwMode="auto">
          <a:xfrm>
            <a:off x="2853236" y="2285992"/>
            <a:ext cx="3427906" cy="34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71999" t="40670" r="2501" b="49760"/>
          <a:stretch>
            <a:fillRect/>
          </a:stretch>
        </p:blipFill>
        <p:spPr bwMode="auto">
          <a:xfrm>
            <a:off x="5940152" y="2564904"/>
            <a:ext cx="2497474" cy="5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0499" t="45455" r="13501" b="46570"/>
          <a:stretch>
            <a:fillRect/>
          </a:stretch>
        </p:blipFill>
        <p:spPr bwMode="auto">
          <a:xfrm>
            <a:off x="3779912" y="5661248"/>
            <a:ext cx="1567043" cy="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71999" t="50240" r="14001" b="43380"/>
          <a:stretch>
            <a:fillRect/>
          </a:stretch>
        </p:blipFill>
        <p:spPr bwMode="auto">
          <a:xfrm>
            <a:off x="1760678" y="2708920"/>
            <a:ext cx="1371162" cy="39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Dimensión del Problema</a:t>
            </a:r>
          </a:p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a Nivel Mundial</a:t>
            </a:r>
            <a:endParaRPr kumimoji="0" lang="es-AR" sz="40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Nuestro análisis de la situación</a:t>
            </a:r>
            <a:endParaRPr kumimoji="0" lang="es-AR" sz="40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Causas de Siniestros Graves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093296"/>
            <a:ext cx="8568952" cy="3600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AR" sz="2000" i="1" dirty="0" smtClean="0">
                <a:latin typeface="Trebuchet MS" pitchFamily="34" charset="0"/>
              </a:rPr>
              <a:t>Fuente: Reconstrucciones de Siniestros de Tránsito realizados por CESVI en el período 2004 – 2012.</a:t>
            </a:r>
            <a:endParaRPr lang="es-AR" sz="2000" i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914"/>
          <a:stretch>
            <a:fillRect/>
          </a:stretch>
        </p:blipFill>
        <p:spPr bwMode="auto">
          <a:xfrm>
            <a:off x="1475656" y="1844824"/>
            <a:ext cx="604769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Fallas Humanas más comunes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093296"/>
            <a:ext cx="8568952" cy="3600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AR" sz="2000" i="1" dirty="0" smtClean="0">
                <a:latin typeface="Trebuchet MS" pitchFamily="34" charset="0"/>
              </a:rPr>
              <a:t>Fuente: Reconstrucciones de Siniestros de Tránsito realizados por CESVI en el período 2004 – 2012.</a:t>
            </a:r>
            <a:endParaRPr lang="es-AR" sz="2000" i="1" dirty="0">
              <a:latin typeface="Trebuchet MS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27"/>
          <a:stretch>
            <a:fillRect/>
          </a:stretch>
        </p:blipFill>
        <p:spPr bwMode="auto">
          <a:xfrm>
            <a:off x="247269" y="1268760"/>
            <a:ext cx="857320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Tipo de Impacto</a:t>
            </a:r>
            <a:endParaRPr lang="es-AR" dirty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9" t="3599" r="6015" b="2824"/>
          <a:stretch>
            <a:fillRect/>
          </a:stretch>
        </p:blipFill>
        <p:spPr bwMode="auto">
          <a:xfrm>
            <a:off x="251520" y="191683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51520" y="6093296"/>
            <a:ext cx="8568952" cy="3600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AR" sz="2000" i="1" dirty="0" smtClean="0">
                <a:latin typeface="Trebuchet MS" pitchFamily="34" charset="0"/>
              </a:rPr>
              <a:t>Fuente: Reconstrucciones de Siniestros de Tránsito realizados por CESVI en el período 2004 – 2012.</a:t>
            </a:r>
            <a:endParaRPr lang="es-AR" sz="2000" i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Red Nacional de Caminos (km)</a:t>
            </a:r>
            <a:endParaRPr lang="es-AR" dirty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45" r="18349" b="6501"/>
          <a:stretch>
            <a:fillRect/>
          </a:stretch>
        </p:blipFill>
        <p:spPr bwMode="auto">
          <a:xfrm>
            <a:off x="755576" y="1604764"/>
            <a:ext cx="6912768" cy="44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6165304"/>
            <a:ext cx="8568952" cy="2880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sz="1400" i="1" dirty="0" smtClean="0">
                <a:latin typeface="Trebuchet MS" pitchFamily="34" charset="0"/>
              </a:rPr>
              <a:t>Fuente: Vialidad Nacional, actualizado al 21/12/2012</a:t>
            </a:r>
            <a:endParaRPr lang="es-AR" sz="1400" i="1" dirty="0">
              <a:latin typeface="Trebuchet MS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55576" y="1484784"/>
            <a:ext cx="2592288" cy="237626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Estadísticas de Lesionados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949280"/>
            <a:ext cx="8568952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1400" i="1" dirty="0" smtClean="0">
                <a:latin typeface="Trebuchet MS" pitchFamily="34" charset="0"/>
              </a:rPr>
              <a:t>Vistas médicas compañías </a:t>
            </a:r>
            <a:r>
              <a:rPr lang="es-AR" sz="1400" i="1" dirty="0" err="1" smtClean="0">
                <a:latin typeface="Trebuchet MS" pitchFamily="34" charset="0"/>
              </a:rPr>
              <a:t>aportantes</a:t>
            </a:r>
            <a:r>
              <a:rPr lang="es-AR" sz="1400" i="1" dirty="0" smtClean="0">
                <a:latin typeface="Trebuchet MS" pitchFamily="34" charset="0"/>
              </a:rPr>
              <a:t> al Sistema Integrado Sofía (60% </a:t>
            </a:r>
            <a:r>
              <a:rPr lang="es-AR" sz="1400" i="1" dirty="0" err="1" smtClean="0">
                <a:latin typeface="Trebuchet MS" pitchFamily="34" charset="0"/>
              </a:rPr>
              <a:t>mkt</a:t>
            </a:r>
            <a:r>
              <a:rPr lang="es-AR" sz="1400" i="1" dirty="0" smtClean="0">
                <a:latin typeface="Trebuchet MS" pitchFamily="34" charset="0"/>
              </a:rPr>
              <a:t> share) – Con una base de más de </a:t>
            </a:r>
            <a:r>
              <a:rPr lang="es-AR" sz="1400" b="1" i="1" dirty="0" smtClean="0">
                <a:latin typeface="Trebuchet MS" pitchFamily="34" charset="0"/>
              </a:rPr>
              <a:t>420.000</a:t>
            </a:r>
            <a:r>
              <a:rPr lang="es-AR" sz="1400" i="1" dirty="0" smtClean="0">
                <a:latin typeface="Trebuchet MS" pitchFamily="34" charset="0"/>
              </a:rPr>
              <a:t> lesiones.</a:t>
            </a:r>
            <a:endParaRPr lang="es-AR" sz="1400" i="1" dirty="0">
              <a:latin typeface="Trebuchet MS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9" t="2236" r="14535" b="589"/>
          <a:stretch>
            <a:fillRect/>
          </a:stretch>
        </p:blipFill>
        <p:spPr bwMode="auto">
          <a:xfrm>
            <a:off x="971600" y="1769216"/>
            <a:ext cx="6840760" cy="403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Evolución Motos</a:t>
            </a:r>
            <a:endParaRPr lang="es-AR" dirty="0">
              <a:latin typeface="Trebuchet MS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4" t="17037" r="4877" b="5324"/>
          <a:stretch>
            <a:fillRect/>
          </a:stretch>
        </p:blipFill>
        <p:spPr bwMode="auto">
          <a:xfrm>
            <a:off x="971601" y="1833541"/>
            <a:ext cx="7200800" cy="418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419872" y="1412776"/>
            <a:ext cx="5400600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1600" dirty="0" smtClean="0">
                <a:latin typeface="Trebuchet MS" pitchFamily="34" charset="0"/>
              </a:rPr>
              <a:t>(*) Participación de lesionados en motocicletas sobre el total de lesionados del año</a:t>
            </a:r>
            <a:endParaRPr lang="es-AR" sz="1600" dirty="0">
              <a:latin typeface="Trebuchet MS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5949280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Vistas médicas compañías aportantes al Sistema Integrado Sofía (60% mkt share) – Con una base de más de </a:t>
            </a:r>
            <a:r>
              <a:rPr kumimoji="0" lang="es-AR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420.000</a:t>
            </a:r>
            <a:r>
              <a:rPr kumimoji="0" lang="es-A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lesiones.</a:t>
            </a:r>
            <a:endParaRPr kumimoji="0" lang="es-AR" sz="1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Jóvenes 17 a 25 años</a:t>
            </a:r>
            <a:endParaRPr lang="es-AR" dirty="0">
              <a:latin typeface="Trebuchet MS" pitchFamily="34" charset="0"/>
            </a:endParaRP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4" t="17037" r="4877" b="5324"/>
          <a:stretch>
            <a:fillRect/>
          </a:stretch>
        </p:blipFill>
        <p:spPr bwMode="auto">
          <a:xfrm>
            <a:off x="976935" y="1844824"/>
            <a:ext cx="7200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419872" y="1412776"/>
            <a:ext cx="5400600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1600" dirty="0" smtClean="0">
                <a:latin typeface="Trebuchet MS" pitchFamily="34" charset="0"/>
              </a:rPr>
              <a:t>(*) Participación de lesionados en motocicletas sobre el total de lesionados del año</a:t>
            </a:r>
            <a:endParaRPr lang="es-AR" sz="1600" dirty="0">
              <a:latin typeface="Trebuchet MS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5949280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Vistas médicas compañías aportantes al Sistema Integrado Sofía (60% mkt share) – Con una base de más de </a:t>
            </a:r>
            <a:r>
              <a:rPr kumimoji="0" lang="es-AR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420.000</a:t>
            </a:r>
            <a:r>
              <a:rPr kumimoji="0" lang="es-A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lesiones.</a:t>
            </a:r>
            <a:endParaRPr kumimoji="0" lang="es-AR" sz="1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Estadísticas de Lesionados</a:t>
            </a:r>
            <a:endParaRPr lang="es-AR" dirty="0">
              <a:latin typeface="Trebuchet MS" pitchFamily="34" charset="0"/>
            </a:endParaRPr>
          </a:p>
        </p:txBody>
      </p:sp>
      <p:pic>
        <p:nvPicPr>
          <p:cNvPr id="12" name="11 Imagen" descr="untitled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71" r="28078"/>
          <a:stretch>
            <a:fillRect/>
          </a:stretch>
        </p:blipFill>
        <p:spPr>
          <a:xfrm>
            <a:off x="1187624" y="1340768"/>
            <a:ext cx="1440160" cy="3203848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3" r="27148" b="37008"/>
          <a:stretch>
            <a:fillRect/>
          </a:stretch>
        </p:blipFill>
        <p:spPr bwMode="auto">
          <a:xfrm>
            <a:off x="4499992" y="1412776"/>
            <a:ext cx="371075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251520" y="6021288"/>
            <a:ext cx="856895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Vistas médicas compañías </a:t>
            </a:r>
            <a:r>
              <a:rPr kumimoji="0" lang="es-AR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aportantes</a:t>
            </a:r>
            <a:r>
              <a:rPr kumimoji="0" lang="es-A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al Sistema Integrado Sofía (60% </a:t>
            </a:r>
            <a:r>
              <a:rPr kumimoji="0" lang="es-AR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mkt</a:t>
            </a:r>
            <a:r>
              <a:rPr kumimoji="0" lang="es-A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share) – Con una base de más de </a:t>
            </a:r>
            <a:r>
              <a:rPr kumimoji="0" lang="es-AR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420.000</a:t>
            </a:r>
            <a:r>
              <a:rPr kumimoji="0" lang="es-A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lesiones.</a:t>
            </a:r>
            <a:endParaRPr kumimoji="0" lang="es-AR" sz="1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Documents and Settings\Depierro\Escritorio\LEO DE PIERRO\m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429000"/>
            <a:ext cx="4489450" cy="2459037"/>
          </a:xfrm>
          <a:prstGeom prst="rect">
            <a:avLst/>
          </a:prstGeom>
          <a:noFill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323528" y="4828749"/>
            <a:ext cx="3600400" cy="1120532"/>
            <a:chOff x="204" y="2837"/>
            <a:chExt cx="4081" cy="662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2840"/>
              <a:ext cx="2359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71" y="2853"/>
              <a:ext cx="4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CABEZA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871" y="2853"/>
              <a:ext cx="24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9,3%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71" y="3011"/>
              <a:ext cx="4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TRONCO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820" y="3011"/>
              <a:ext cx="30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AR" sz="1500" dirty="0" smtClean="0">
                  <a:solidFill>
                    <a:srgbClr val="000000"/>
                  </a:solidFill>
                  <a:latin typeface="Calibri" pitchFamily="34" charset="0"/>
                </a:rPr>
                <a:t>35,8</a:t>
              </a:r>
              <a:r>
                <a:rPr kumimoji="0" lang="es-A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%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71" y="3169"/>
              <a:ext cx="11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EXTREMIDAD SUPERIOR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820" y="3169"/>
              <a:ext cx="30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AR" sz="1500" dirty="0" smtClean="0">
                  <a:solidFill>
                    <a:srgbClr val="000000"/>
                  </a:solidFill>
                  <a:latin typeface="Calibri" pitchFamily="34" charset="0"/>
                </a:rPr>
                <a:t>23,6</a:t>
              </a:r>
              <a:r>
                <a:rPr kumimoji="0" lang="es-A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%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71" y="3326"/>
              <a:ext cx="15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EXTREMIDAD INFERIOR Y CADERA 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3820" y="3326"/>
              <a:ext cx="30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31,3%</a:t>
              </a:r>
              <a:endParaRPr kumimoji="0" 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249" y="2837"/>
              <a:ext cx="403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249" y="2995"/>
              <a:ext cx="403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249" y="3153"/>
              <a:ext cx="403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249" y="3310"/>
              <a:ext cx="403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49" y="3310"/>
              <a:ext cx="4036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249" y="3468"/>
              <a:ext cx="4036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49" y="3468"/>
              <a:ext cx="4036" cy="8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Acciones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28193"/>
            <a:ext cx="8568952" cy="406104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s-AR" sz="3200" dirty="0" smtClean="0">
                <a:latin typeface="Trebuchet MS" pitchFamily="34" charset="0"/>
              </a:rPr>
              <a:t>Concientizar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s-AR" sz="3200" dirty="0" smtClean="0">
                <a:latin typeface="Trebuchet MS" pitchFamily="34" charset="0"/>
              </a:rPr>
              <a:t>Educar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s-AR" sz="3200" dirty="0" smtClean="0">
                <a:latin typeface="Trebuchet MS" pitchFamily="34" charset="0"/>
              </a:rPr>
              <a:t>Controlar y Sancionar</a:t>
            </a:r>
          </a:p>
          <a:p>
            <a:pPr>
              <a:lnSpc>
                <a:spcPct val="170000"/>
              </a:lnSpc>
              <a:buBlip>
                <a:blip r:embed="rId3"/>
              </a:buBlip>
            </a:pPr>
            <a:r>
              <a:rPr lang="es-AR" sz="3200" dirty="0" smtClean="0">
                <a:latin typeface="Trebuchet MS" pitchFamily="34" charset="0"/>
              </a:rPr>
              <a:t>Adecuar la Infraestructura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Problemática Social</a:t>
            </a:r>
            <a:endParaRPr lang="es-AR" dirty="0">
              <a:latin typeface="Trebuchet MS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1412776"/>
          <a:ext cx="6216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6165304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(*) Fuente OMS 2008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 l="19708" r="40820" b="72116"/>
          <a:stretch>
            <a:fillRect/>
          </a:stretch>
        </p:blipFill>
        <p:spPr bwMode="auto">
          <a:xfrm>
            <a:off x="5004048" y="3789040"/>
            <a:ext cx="3477452" cy="2121319"/>
          </a:xfrm>
          <a:prstGeom prst="rect">
            <a:avLst/>
          </a:prstGeom>
          <a:noFill/>
        </p:spPr>
      </p:pic>
      <p:cxnSp>
        <p:nvCxnSpPr>
          <p:cNvPr id="13" name="12 Conector curvado"/>
          <p:cNvCxnSpPr>
            <a:endCxn id="8" idx="1"/>
          </p:cNvCxnSpPr>
          <p:nvPr/>
        </p:nvCxnSpPr>
        <p:spPr>
          <a:xfrm>
            <a:off x="2051720" y="3717032"/>
            <a:ext cx="2952328" cy="1132668"/>
          </a:xfrm>
          <a:prstGeom prst="curvedConnector3">
            <a:avLst>
              <a:gd name="adj1" fmla="val -22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567654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124744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755576" y="4581128"/>
            <a:ext cx="381642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¡Muchas gracias!</a:t>
            </a:r>
            <a:endParaRPr kumimoji="0" lang="es-AR" sz="32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76056" y="4513982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1600" b="1" spc="5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Leonardo De Pierro</a:t>
            </a:r>
          </a:p>
          <a:p>
            <a:pPr lvl="0" algn="ctr">
              <a:spcBef>
                <a:spcPct val="0"/>
              </a:spcBef>
            </a:pPr>
            <a:r>
              <a:rPr kumimoji="0" lang="es-AR" sz="1600" b="1" i="0" u="none" strike="noStrike" kern="1200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Subgerente</a:t>
            </a:r>
            <a:r>
              <a:rPr kumimoji="0" lang="es-AR" sz="1600" b="1" i="0" u="none" strike="noStrike" kern="1200" spc="50" normalizeH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de Seguridad Vial</a:t>
            </a:r>
          </a:p>
          <a:p>
            <a:pPr lvl="0" algn="ctr">
              <a:spcBef>
                <a:spcPct val="0"/>
              </a:spcBef>
            </a:pPr>
            <a:r>
              <a:rPr lang="es-AR" sz="1600" b="1" spc="5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Leonardo.depierro@cesvi.com.ar</a:t>
            </a:r>
            <a:endParaRPr kumimoji="0" lang="es-AR" sz="1600" b="1" i="0" u="none" strike="noStrike" kern="1200" spc="50" normalizeH="0" baseline="0" noProof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Problemática Social</a:t>
            </a:r>
            <a:endParaRPr lang="es-AR" dirty="0">
              <a:latin typeface="Trebuchet MS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550714" y="1844824"/>
            <a:ext cx="2934890" cy="4064000"/>
            <a:chOff x="1550714" y="1844824"/>
            <a:chExt cx="2934890" cy="4064000"/>
          </a:xfrm>
        </p:grpSpPr>
        <p:sp>
          <p:nvSpPr>
            <p:cNvPr id="7" name="6 Forma libre"/>
            <p:cNvSpPr/>
            <p:nvPr/>
          </p:nvSpPr>
          <p:spPr>
            <a:xfrm>
              <a:off x="1550714" y="1844824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85961 w 2934890"/>
                <a:gd name="connsiteY1" fmla="*/ 85961 h 4064000"/>
                <a:gd name="connsiteX2" fmla="*/ 293489 w 2934890"/>
                <a:gd name="connsiteY2" fmla="*/ 0 h 4064000"/>
                <a:gd name="connsiteX3" fmla="*/ 2641401 w 2934890"/>
                <a:gd name="connsiteY3" fmla="*/ 0 h 4064000"/>
                <a:gd name="connsiteX4" fmla="*/ 2848929 w 2934890"/>
                <a:gd name="connsiteY4" fmla="*/ 85961 h 4064000"/>
                <a:gd name="connsiteX5" fmla="*/ 2934890 w 2934890"/>
                <a:gd name="connsiteY5" fmla="*/ 293489 h 4064000"/>
                <a:gd name="connsiteX6" fmla="*/ 2934890 w 2934890"/>
                <a:gd name="connsiteY6" fmla="*/ 3770511 h 4064000"/>
                <a:gd name="connsiteX7" fmla="*/ 2848929 w 2934890"/>
                <a:gd name="connsiteY7" fmla="*/ 3978039 h 4064000"/>
                <a:gd name="connsiteX8" fmla="*/ 2641401 w 2934890"/>
                <a:gd name="connsiteY8" fmla="*/ 4064000 h 4064000"/>
                <a:gd name="connsiteX9" fmla="*/ 293489 w 2934890"/>
                <a:gd name="connsiteY9" fmla="*/ 4064000 h 4064000"/>
                <a:gd name="connsiteX10" fmla="*/ 85961 w 2934890"/>
                <a:gd name="connsiteY10" fmla="*/ 3978039 h 4064000"/>
                <a:gd name="connsiteX11" fmla="*/ 0 w 2934890"/>
                <a:gd name="connsiteY11" fmla="*/ 3770511 h 4064000"/>
                <a:gd name="connsiteX12" fmla="*/ 0 w 2934890"/>
                <a:gd name="connsiteY12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215651"/>
                    <a:pt x="30921" y="141001"/>
                    <a:pt x="85961" y="85961"/>
                  </a:cubicBezTo>
                  <a:cubicBezTo>
                    <a:pt x="141001" y="30921"/>
                    <a:pt x="215651" y="0"/>
                    <a:pt x="293489" y="0"/>
                  </a:cubicBezTo>
                  <a:lnTo>
                    <a:pt x="2641401" y="0"/>
                  </a:lnTo>
                  <a:cubicBezTo>
                    <a:pt x="2719239" y="0"/>
                    <a:pt x="2793889" y="30921"/>
                    <a:pt x="2848929" y="85961"/>
                  </a:cubicBezTo>
                  <a:cubicBezTo>
                    <a:pt x="2903969" y="141001"/>
                    <a:pt x="2934890" y="215651"/>
                    <a:pt x="2934890" y="293489"/>
                  </a:cubicBezTo>
                  <a:lnTo>
                    <a:pt x="2934890" y="3770511"/>
                  </a:lnTo>
                  <a:cubicBezTo>
                    <a:pt x="2934890" y="3848349"/>
                    <a:pt x="2903969" y="3922999"/>
                    <a:pt x="2848929" y="3978039"/>
                  </a:cubicBezTo>
                  <a:cubicBezTo>
                    <a:pt x="2793889" y="4033079"/>
                    <a:pt x="2719239" y="4064000"/>
                    <a:pt x="2641401" y="4064000"/>
                  </a:cubicBezTo>
                  <a:lnTo>
                    <a:pt x="293489" y="4064000"/>
                  </a:lnTo>
                  <a:cubicBezTo>
                    <a:pt x="215651" y="4064000"/>
                    <a:pt x="141001" y="4033079"/>
                    <a:pt x="85961" y="3978039"/>
                  </a:cubicBezTo>
                  <a:cubicBezTo>
                    <a:pt x="30921" y="3922999"/>
                    <a:pt x="0" y="3848349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29629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31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Situación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31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Mundial</a:t>
              </a: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844204" y="3065214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35890 w 2347912"/>
                <a:gd name="connsiteY1" fmla="*/ 35890 h 1225351"/>
                <a:gd name="connsiteX2" fmla="*/ 122535 w 2347912"/>
                <a:gd name="connsiteY2" fmla="*/ 0 h 1225351"/>
                <a:gd name="connsiteX3" fmla="*/ 2225377 w 2347912"/>
                <a:gd name="connsiteY3" fmla="*/ 0 h 1225351"/>
                <a:gd name="connsiteX4" fmla="*/ 2312022 w 2347912"/>
                <a:gd name="connsiteY4" fmla="*/ 35890 h 1225351"/>
                <a:gd name="connsiteX5" fmla="*/ 2347912 w 2347912"/>
                <a:gd name="connsiteY5" fmla="*/ 122535 h 1225351"/>
                <a:gd name="connsiteX6" fmla="*/ 2347912 w 2347912"/>
                <a:gd name="connsiteY6" fmla="*/ 1102816 h 1225351"/>
                <a:gd name="connsiteX7" fmla="*/ 2312022 w 2347912"/>
                <a:gd name="connsiteY7" fmla="*/ 1189461 h 1225351"/>
                <a:gd name="connsiteX8" fmla="*/ 2225377 w 2347912"/>
                <a:gd name="connsiteY8" fmla="*/ 1225351 h 1225351"/>
                <a:gd name="connsiteX9" fmla="*/ 122535 w 2347912"/>
                <a:gd name="connsiteY9" fmla="*/ 1225351 h 1225351"/>
                <a:gd name="connsiteX10" fmla="*/ 35890 w 2347912"/>
                <a:gd name="connsiteY10" fmla="*/ 1189461 h 1225351"/>
                <a:gd name="connsiteX11" fmla="*/ 0 w 2347912"/>
                <a:gd name="connsiteY11" fmla="*/ 1102816 h 1225351"/>
                <a:gd name="connsiteX12" fmla="*/ 0 w 2347912"/>
                <a:gd name="connsiteY12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90037"/>
                    <a:pt x="12910" y="58869"/>
                    <a:pt x="35890" y="35890"/>
                  </a:cubicBezTo>
                  <a:cubicBezTo>
                    <a:pt x="58870" y="12910"/>
                    <a:pt x="90037" y="0"/>
                    <a:pt x="122535" y="0"/>
                  </a:cubicBezTo>
                  <a:lnTo>
                    <a:pt x="2225377" y="0"/>
                  </a:lnTo>
                  <a:cubicBezTo>
                    <a:pt x="2257875" y="0"/>
                    <a:pt x="2289043" y="12910"/>
                    <a:pt x="2312022" y="35890"/>
                  </a:cubicBezTo>
                  <a:cubicBezTo>
                    <a:pt x="2335002" y="58870"/>
                    <a:pt x="2347912" y="90037"/>
                    <a:pt x="2347912" y="122535"/>
                  </a:cubicBezTo>
                  <a:lnTo>
                    <a:pt x="2347912" y="1102816"/>
                  </a:lnTo>
                  <a:cubicBezTo>
                    <a:pt x="2347912" y="1135314"/>
                    <a:pt x="2335002" y="1166482"/>
                    <a:pt x="2312022" y="1189461"/>
                  </a:cubicBezTo>
                  <a:cubicBezTo>
                    <a:pt x="2289042" y="1212441"/>
                    <a:pt x="2257875" y="1225351"/>
                    <a:pt x="2225377" y="1225351"/>
                  </a:cubicBezTo>
                  <a:lnTo>
                    <a:pt x="122535" y="1225351"/>
                  </a:lnTo>
                  <a:cubicBezTo>
                    <a:pt x="90037" y="1225351"/>
                    <a:pt x="58869" y="1212441"/>
                    <a:pt x="35890" y="1189461"/>
                  </a:cubicBezTo>
                  <a:cubicBezTo>
                    <a:pt x="12910" y="1166481"/>
                    <a:pt x="0" y="1135314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9" tIns="85419" rIns="101929" bIns="8541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6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1.240.000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6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Muertes</a:t>
              </a:r>
              <a:endParaRPr lang="es-AR" sz="2600" b="1" i="0" kern="1200" dirty="0">
                <a:latin typeface="Trebuchet MS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8 Forma libre"/>
            <p:cNvSpPr/>
            <p:nvPr/>
          </p:nvSpPr>
          <p:spPr>
            <a:xfrm>
              <a:off x="1844204" y="4479081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35890 w 2347912"/>
                <a:gd name="connsiteY1" fmla="*/ 35890 h 1225351"/>
                <a:gd name="connsiteX2" fmla="*/ 122535 w 2347912"/>
                <a:gd name="connsiteY2" fmla="*/ 0 h 1225351"/>
                <a:gd name="connsiteX3" fmla="*/ 2225377 w 2347912"/>
                <a:gd name="connsiteY3" fmla="*/ 0 h 1225351"/>
                <a:gd name="connsiteX4" fmla="*/ 2312022 w 2347912"/>
                <a:gd name="connsiteY4" fmla="*/ 35890 h 1225351"/>
                <a:gd name="connsiteX5" fmla="*/ 2347912 w 2347912"/>
                <a:gd name="connsiteY5" fmla="*/ 122535 h 1225351"/>
                <a:gd name="connsiteX6" fmla="*/ 2347912 w 2347912"/>
                <a:gd name="connsiteY6" fmla="*/ 1102816 h 1225351"/>
                <a:gd name="connsiteX7" fmla="*/ 2312022 w 2347912"/>
                <a:gd name="connsiteY7" fmla="*/ 1189461 h 1225351"/>
                <a:gd name="connsiteX8" fmla="*/ 2225377 w 2347912"/>
                <a:gd name="connsiteY8" fmla="*/ 1225351 h 1225351"/>
                <a:gd name="connsiteX9" fmla="*/ 122535 w 2347912"/>
                <a:gd name="connsiteY9" fmla="*/ 1225351 h 1225351"/>
                <a:gd name="connsiteX10" fmla="*/ 35890 w 2347912"/>
                <a:gd name="connsiteY10" fmla="*/ 1189461 h 1225351"/>
                <a:gd name="connsiteX11" fmla="*/ 0 w 2347912"/>
                <a:gd name="connsiteY11" fmla="*/ 1102816 h 1225351"/>
                <a:gd name="connsiteX12" fmla="*/ 0 w 2347912"/>
                <a:gd name="connsiteY12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90037"/>
                    <a:pt x="12910" y="58869"/>
                    <a:pt x="35890" y="35890"/>
                  </a:cubicBezTo>
                  <a:cubicBezTo>
                    <a:pt x="58870" y="12910"/>
                    <a:pt x="90037" y="0"/>
                    <a:pt x="122535" y="0"/>
                  </a:cubicBezTo>
                  <a:lnTo>
                    <a:pt x="2225377" y="0"/>
                  </a:lnTo>
                  <a:cubicBezTo>
                    <a:pt x="2257875" y="0"/>
                    <a:pt x="2289043" y="12910"/>
                    <a:pt x="2312022" y="35890"/>
                  </a:cubicBezTo>
                  <a:cubicBezTo>
                    <a:pt x="2335002" y="58870"/>
                    <a:pt x="2347912" y="90037"/>
                    <a:pt x="2347912" y="122535"/>
                  </a:cubicBezTo>
                  <a:lnTo>
                    <a:pt x="2347912" y="1102816"/>
                  </a:lnTo>
                  <a:cubicBezTo>
                    <a:pt x="2347912" y="1135314"/>
                    <a:pt x="2335002" y="1166482"/>
                    <a:pt x="2312022" y="1189461"/>
                  </a:cubicBezTo>
                  <a:cubicBezTo>
                    <a:pt x="2289042" y="1212441"/>
                    <a:pt x="2257875" y="1225351"/>
                    <a:pt x="2225377" y="1225351"/>
                  </a:cubicBezTo>
                  <a:lnTo>
                    <a:pt x="122535" y="1225351"/>
                  </a:lnTo>
                  <a:cubicBezTo>
                    <a:pt x="90037" y="1225351"/>
                    <a:pt x="58869" y="1212441"/>
                    <a:pt x="35890" y="1189461"/>
                  </a:cubicBezTo>
                  <a:cubicBezTo>
                    <a:pt x="12910" y="1166481"/>
                    <a:pt x="0" y="1135314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9" tIns="85419" rIns="101929" bIns="8541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6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Hasta 50 millones de Heridos</a:t>
              </a:r>
              <a:endParaRPr lang="es-AR" sz="2600" b="1" i="0" kern="1200" dirty="0">
                <a:latin typeface="Trebuchet MS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705722" y="1844824"/>
            <a:ext cx="2934890" cy="4064000"/>
            <a:chOff x="4705722" y="1844824"/>
            <a:chExt cx="2934890" cy="4064000"/>
          </a:xfrm>
        </p:grpSpPr>
        <p:sp>
          <p:nvSpPr>
            <p:cNvPr id="10" name="9 Forma libre"/>
            <p:cNvSpPr/>
            <p:nvPr/>
          </p:nvSpPr>
          <p:spPr>
            <a:xfrm>
              <a:off x="4705722" y="1844824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85961 w 2934890"/>
                <a:gd name="connsiteY1" fmla="*/ 85961 h 4064000"/>
                <a:gd name="connsiteX2" fmla="*/ 293489 w 2934890"/>
                <a:gd name="connsiteY2" fmla="*/ 0 h 4064000"/>
                <a:gd name="connsiteX3" fmla="*/ 2641401 w 2934890"/>
                <a:gd name="connsiteY3" fmla="*/ 0 h 4064000"/>
                <a:gd name="connsiteX4" fmla="*/ 2848929 w 2934890"/>
                <a:gd name="connsiteY4" fmla="*/ 85961 h 4064000"/>
                <a:gd name="connsiteX5" fmla="*/ 2934890 w 2934890"/>
                <a:gd name="connsiteY5" fmla="*/ 293489 h 4064000"/>
                <a:gd name="connsiteX6" fmla="*/ 2934890 w 2934890"/>
                <a:gd name="connsiteY6" fmla="*/ 3770511 h 4064000"/>
                <a:gd name="connsiteX7" fmla="*/ 2848929 w 2934890"/>
                <a:gd name="connsiteY7" fmla="*/ 3978039 h 4064000"/>
                <a:gd name="connsiteX8" fmla="*/ 2641401 w 2934890"/>
                <a:gd name="connsiteY8" fmla="*/ 4064000 h 4064000"/>
                <a:gd name="connsiteX9" fmla="*/ 293489 w 2934890"/>
                <a:gd name="connsiteY9" fmla="*/ 4064000 h 4064000"/>
                <a:gd name="connsiteX10" fmla="*/ 85961 w 2934890"/>
                <a:gd name="connsiteY10" fmla="*/ 3978039 h 4064000"/>
                <a:gd name="connsiteX11" fmla="*/ 0 w 2934890"/>
                <a:gd name="connsiteY11" fmla="*/ 3770511 h 4064000"/>
                <a:gd name="connsiteX12" fmla="*/ 0 w 2934890"/>
                <a:gd name="connsiteY12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215651"/>
                    <a:pt x="30921" y="141001"/>
                    <a:pt x="85961" y="85961"/>
                  </a:cubicBezTo>
                  <a:cubicBezTo>
                    <a:pt x="141001" y="30921"/>
                    <a:pt x="215651" y="0"/>
                    <a:pt x="293489" y="0"/>
                  </a:cubicBezTo>
                  <a:lnTo>
                    <a:pt x="2641401" y="0"/>
                  </a:lnTo>
                  <a:cubicBezTo>
                    <a:pt x="2719239" y="0"/>
                    <a:pt x="2793889" y="30921"/>
                    <a:pt x="2848929" y="85961"/>
                  </a:cubicBezTo>
                  <a:cubicBezTo>
                    <a:pt x="2903969" y="141001"/>
                    <a:pt x="2934890" y="215651"/>
                    <a:pt x="2934890" y="293489"/>
                  </a:cubicBezTo>
                  <a:lnTo>
                    <a:pt x="2934890" y="3770511"/>
                  </a:lnTo>
                  <a:cubicBezTo>
                    <a:pt x="2934890" y="3848349"/>
                    <a:pt x="2903969" y="3922999"/>
                    <a:pt x="2848929" y="3978039"/>
                  </a:cubicBezTo>
                  <a:cubicBezTo>
                    <a:pt x="2793889" y="4033079"/>
                    <a:pt x="2719239" y="4064000"/>
                    <a:pt x="2641401" y="4064000"/>
                  </a:cubicBezTo>
                  <a:lnTo>
                    <a:pt x="293489" y="4064000"/>
                  </a:lnTo>
                  <a:cubicBezTo>
                    <a:pt x="215651" y="4064000"/>
                    <a:pt x="141001" y="4033079"/>
                    <a:pt x="85961" y="3978039"/>
                  </a:cubicBezTo>
                  <a:cubicBezTo>
                    <a:pt x="30921" y="3922999"/>
                    <a:pt x="0" y="3848349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29629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31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América 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31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Latina</a:t>
              </a:r>
              <a:endParaRPr lang="es-AR" sz="3100" b="1" i="0" kern="1200" dirty="0">
                <a:latin typeface="Trebuchet MS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999211" y="3065214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35890 w 2347912"/>
                <a:gd name="connsiteY1" fmla="*/ 35890 h 1225351"/>
                <a:gd name="connsiteX2" fmla="*/ 122535 w 2347912"/>
                <a:gd name="connsiteY2" fmla="*/ 0 h 1225351"/>
                <a:gd name="connsiteX3" fmla="*/ 2225377 w 2347912"/>
                <a:gd name="connsiteY3" fmla="*/ 0 h 1225351"/>
                <a:gd name="connsiteX4" fmla="*/ 2312022 w 2347912"/>
                <a:gd name="connsiteY4" fmla="*/ 35890 h 1225351"/>
                <a:gd name="connsiteX5" fmla="*/ 2347912 w 2347912"/>
                <a:gd name="connsiteY5" fmla="*/ 122535 h 1225351"/>
                <a:gd name="connsiteX6" fmla="*/ 2347912 w 2347912"/>
                <a:gd name="connsiteY6" fmla="*/ 1102816 h 1225351"/>
                <a:gd name="connsiteX7" fmla="*/ 2312022 w 2347912"/>
                <a:gd name="connsiteY7" fmla="*/ 1189461 h 1225351"/>
                <a:gd name="connsiteX8" fmla="*/ 2225377 w 2347912"/>
                <a:gd name="connsiteY8" fmla="*/ 1225351 h 1225351"/>
                <a:gd name="connsiteX9" fmla="*/ 122535 w 2347912"/>
                <a:gd name="connsiteY9" fmla="*/ 1225351 h 1225351"/>
                <a:gd name="connsiteX10" fmla="*/ 35890 w 2347912"/>
                <a:gd name="connsiteY10" fmla="*/ 1189461 h 1225351"/>
                <a:gd name="connsiteX11" fmla="*/ 0 w 2347912"/>
                <a:gd name="connsiteY11" fmla="*/ 1102816 h 1225351"/>
                <a:gd name="connsiteX12" fmla="*/ 0 w 2347912"/>
                <a:gd name="connsiteY12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90037"/>
                    <a:pt x="12910" y="58869"/>
                    <a:pt x="35890" y="35890"/>
                  </a:cubicBezTo>
                  <a:cubicBezTo>
                    <a:pt x="58870" y="12910"/>
                    <a:pt x="90037" y="0"/>
                    <a:pt x="122535" y="0"/>
                  </a:cubicBezTo>
                  <a:lnTo>
                    <a:pt x="2225377" y="0"/>
                  </a:lnTo>
                  <a:cubicBezTo>
                    <a:pt x="2257875" y="0"/>
                    <a:pt x="2289043" y="12910"/>
                    <a:pt x="2312022" y="35890"/>
                  </a:cubicBezTo>
                  <a:cubicBezTo>
                    <a:pt x="2335002" y="58870"/>
                    <a:pt x="2347912" y="90037"/>
                    <a:pt x="2347912" y="122535"/>
                  </a:cubicBezTo>
                  <a:lnTo>
                    <a:pt x="2347912" y="1102816"/>
                  </a:lnTo>
                  <a:cubicBezTo>
                    <a:pt x="2347912" y="1135314"/>
                    <a:pt x="2335002" y="1166482"/>
                    <a:pt x="2312022" y="1189461"/>
                  </a:cubicBezTo>
                  <a:cubicBezTo>
                    <a:pt x="2289042" y="1212441"/>
                    <a:pt x="2257875" y="1225351"/>
                    <a:pt x="2225377" y="1225351"/>
                  </a:cubicBezTo>
                  <a:lnTo>
                    <a:pt x="122535" y="1225351"/>
                  </a:lnTo>
                  <a:cubicBezTo>
                    <a:pt x="90037" y="1225351"/>
                    <a:pt x="58869" y="1212441"/>
                    <a:pt x="35890" y="1189461"/>
                  </a:cubicBezTo>
                  <a:cubicBezTo>
                    <a:pt x="12910" y="1166481"/>
                    <a:pt x="0" y="1135314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9" tIns="85419" rIns="101929" bIns="8541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6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130.000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6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Muertes</a:t>
              </a:r>
              <a:endParaRPr lang="es-AR" sz="2600" b="1" i="0" kern="1200" dirty="0">
                <a:latin typeface="Trebuchet MS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99211" y="4479081"/>
              <a:ext cx="2347912" cy="1225351"/>
            </a:xfrm>
            <a:custGeom>
              <a:avLst/>
              <a:gdLst>
                <a:gd name="connsiteX0" fmla="*/ 0 w 2347912"/>
                <a:gd name="connsiteY0" fmla="*/ 122535 h 1225351"/>
                <a:gd name="connsiteX1" fmla="*/ 35890 w 2347912"/>
                <a:gd name="connsiteY1" fmla="*/ 35890 h 1225351"/>
                <a:gd name="connsiteX2" fmla="*/ 122535 w 2347912"/>
                <a:gd name="connsiteY2" fmla="*/ 0 h 1225351"/>
                <a:gd name="connsiteX3" fmla="*/ 2225377 w 2347912"/>
                <a:gd name="connsiteY3" fmla="*/ 0 h 1225351"/>
                <a:gd name="connsiteX4" fmla="*/ 2312022 w 2347912"/>
                <a:gd name="connsiteY4" fmla="*/ 35890 h 1225351"/>
                <a:gd name="connsiteX5" fmla="*/ 2347912 w 2347912"/>
                <a:gd name="connsiteY5" fmla="*/ 122535 h 1225351"/>
                <a:gd name="connsiteX6" fmla="*/ 2347912 w 2347912"/>
                <a:gd name="connsiteY6" fmla="*/ 1102816 h 1225351"/>
                <a:gd name="connsiteX7" fmla="*/ 2312022 w 2347912"/>
                <a:gd name="connsiteY7" fmla="*/ 1189461 h 1225351"/>
                <a:gd name="connsiteX8" fmla="*/ 2225377 w 2347912"/>
                <a:gd name="connsiteY8" fmla="*/ 1225351 h 1225351"/>
                <a:gd name="connsiteX9" fmla="*/ 122535 w 2347912"/>
                <a:gd name="connsiteY9" fmla="*/ 1225351 h 1225351"/>
                <a:gd name="connsiteX10" fmla="*/ 35890 w 2347912"/>
                <a:gd name="connsiteY10" fmla="*/ 1189461 h 1225351"/>
                <a:gd name="connsiteX11" fmla="*/ 0 w 2347912"/>
                <a:gd name="connsiteY11" fmla="*/ 1102816 h 1225351"/>
                <a:gd name="connsiteX12" fmla="*/ 0 w 2347912"/>
                <a:gd name="connsiteY12" fmla="*/ 122535 h 12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7912" h="1225351">
                  <a:moveTo>
                    <a:pt x="0" y="122535"/>
                  </a:moveTo>
                  <a:cubicBezTo>
                    <a:pt x="0" y="90037"/>
                    <a:pt x="12910" y="58869"/>
                    <a:pt x="35890" y="35890"/>
                  </a:cubicBezTo>
                  <a:cubicBezTo>
                    <a:pt x="58870" y="12910"/>
                    <a:pt x="90037" y="0"/>
                    <a:pt x="122535" y="0"/>
                  </a:cubicBezTo>
                  <a:lnTo>
                    <a:pt x="2225377" y="0"/>
                  </a:lnTo>
                  <a:cubicBezTo>
                    <a:pt x="2257875" y="0"/>
                    <a:pt x="2289043" y="12910"/>
                    <a:pt x="2312022" y="35890"/>
                  </a:cubicBezTo>
                  <a:cubicBezTo>
                    <a:pt x="2335002" y="58870"/>
                    <a:pt x="2347912" y="90037"/>
                    <a:pt x="2347912" y="122535"/>
                  </a:cubicBezTo>
                  <a:lnTo>
                    <a:pt x="2347912" y="1102816"/>
                  </a:lnTo>
                  <a:cubicBezTo>
                    <a:pt x="2347912" y="1135314"/>
                    <a:pt x="2335002" y="1166482"/>
                    <a:pt x="2312022" y="1189461"/>
                  </a:cubicBezTo>
                  <a:cubicBezTo>
                    <a:pt x="2289042" y="1212441"/>
                    <a:pt x="2257875" y="1225351"/>
                    <a:pt x="2225377" y="1225351"/>
                  </a:cubicBezTo>
                  <a:lnTo>
                    <a:pt x="122535" y="1225351"/>
                  </a:lnTo>
                  <a:cubicBezTo>
                    <a:pt x="90037" y="1225351"/>
                    <a:pt x="58869" y="1212441"/>
                    <a:pt x="35890" y="1189461"/>
                  </a:cubicBezTo>
                  <a:cubicBezTo>
                    <a:pt x="12910" y="1166481"/>
                    <a:pt x="0" y="1135314"/>
                    <a:pt x="0" y="1102816"/>
                  </a:cubicBezTo>
                  <a:lnTo>
                    <a:pt x="0" y="12253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9" tIns="85419" rIns="101929" bIns="8541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600" b="1" i="0" kern="1200" dirty="0" smtClean="0">
                  <a:latin typeface="Trebuchet MS" pitchFamily="34" charset="0"/>
                  <a:ea typeface="Verdana" pitchFamily="34" charset="0"/>
                  <a:cs typeface="Verdana" pitchFamily="34" charset="0"/>
                </a:rPr>
                <a:t>Más de 1.200.000 Heridos</a:t>
              </a:r>
              <a:endParaRPr lang="es-AR" sz="2600" b="1" i="0" kern="1200" dirty="0">
                <a:latin typeface="Trebuchet MS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251520" y="6114782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(*) Fuente OMS “INFORME SOBRE LA SITUACIÓN MUNDIAL DE LA SEGURIDAD VIAL 2013”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Metodología Recomendada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67333"/>
            <a:ext cx="837361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000" dirty="0" smtClean="0">
                <a:latin typeface="Trebuchet MS" pitchFamily="34" charset="0"/>
              </a:rPr>
              <a:t>OMS: Se define como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muerto por accidente de tránsito </a:t>
            </a:r>
            <a:r>
              <a:rPr lang="es-AR" sz="2000" dirty="0" smtClean="0">
                <a:latin typeface="Trebuchet MS" pitchFamily="34" charset="0"/>
              </a:rPr>
              <a:t>al fallecido en el acto o en los 30 días siguientes(*).</a:t>
            </a:r>
          </a:p>
          <a:p>
            <a:pPr marL="0" indent="0" algn="just">
              <a:buNone/>
            </a:pPr>
            <a:r>
              <a:rPr lang="es-AR" sz="2000" dirty="0" smtClean="0">
                <a:latin typeface="Trebuchet MS" pitchFamily="34" charset="0"/>
              </a:rPr>
              <a:t>Existen 2 opciones: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sz="2000" dirty="0" smtClean="0">
                <a:latin typeface="Trebuchet MS" pitchFamily="34" charset="0"/>
              </a:rPr>
              <a:t>Sin factor de corrección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AR" sz="2000" dirty="0" smtClean="0">
                <a:latin typeface="Trebuchet MS" pitchFamily="34" charset="0"/>
              </a:rPr>
              <a:t>Con factor de corrección </a:t>
            </a:r>
          </a:p>
        </p:txBody>
      </p:sp>
      <p:sp>
        <p:nvSpPr>
          <p:cNvPr id="8" name="7 Forma libre"/>
          <p:cNvSpPr/>
          <p:nvPr/>
        </p:nvSpPr>
        <p:spPr>
          <a:xfrm>
            <a:off x="756871" y="4010452"/>
            <a:ext cx="1717415" cy="1717415"/>
          </a:xfrm>
          <a:custGeom>
            <a:avLst/>
            <a:gdLst>
              <a:gd name="connsiteX0" fmla="*/ 0 w 1717415"/>
              <a:gd name="connsiteY0" fmla="*/ 858708 h 1717415"/>
              <a:gd name="connsiteX1" fmla="*/ 251511 w 1717415"/>
              <a:gd name="connsiteY1" fmla="*/ 251510 h 1717415"/>
              <a:gd name="connsiteX2" fmla="*/ 858710 w 1717415"/>
              <a:gd name="connsiteY2" fmla="*/ 1 h 1717415"/>
              <a:gd name="connsiteX3" fmla="*/ 1465908 w 1717415"/>
              <a:gd name="connsiteY3" fmla="*/ 251512 h 1717415"/>
              <a:gd name="connsiteX4" fmla="*/ 1717417 w 1717415"/>
              <a:gd name="connsiteY4" fmla="*/ 858711 h 1717415"/>
              <a:gd name="connsiteX5" fmla="*/ 1465907 w 1717415"/>
              <a:gd name="connsiteY5" fmla="*/ 1465909 h 1717415"/>
              <a:gd name="connsiteX6" fmla="*/ 858708 w 1717415"/>
              <a:gd name="connsiteY6" fmla="*/ 1717419 h 1717415"/>
              <a:gd name="connsiteX7" fmla="*/ 251510 w 1717415"/>
              <a:gd name="connsiteY7" fmla="*/ 1465909 h 1717415"/>
              <a:gd name="connsiteX8" fmla="*/ 1 w 1717415"/>
              <a:gd name="connsiteY8" fmla="*/ 858710 h 1717415"/>
              <a:gd name="connsiteX9" fmla="*/ 0 w 1717415"/>
              <a:gd name="connsiteY9" fmla="*/ 858708 h 171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415" h="1717415">
                <a:moveTo>
                  <a:pt x="0" y="858708"/>
                </a:moveTo>
                <a:cubicBezTo>
                  <a:pt x="0" y="630964"/>
                  <a:pt x="90471" y="412549"/>
                  <a:pt x="251511" y="251510"/>
                </a:cubicBezTo>
                <a:cubicBezTo>
                  <a:pt x="412550" y="90471"/>
                  <a:pt x="630966" y="1"/>
                  <a:pt x="858710" y="1"/>
                </a:cubicBezTo>
                <a:cubicBezTo>
                  <a:pt x="1086454" y="1"/>
                  <a:pt x="1304869" y="90472"/>
                  <a:pt x="1465908" y="251512"/>
                </a:cubicBezTo>
                <a:cubicBezTo>
                  <a:pt x="1626947" y="412551"/>
                  <a:pt x="1717417" y="630967"/>
                  <a:pt x="1717417" y="858711"/>
                </a:cubicBezTo>
                <a:cubicBezTo>
                  <a:pt x="1717417" y="1086455"/>
                  <a:pt x="1626946" y="1304870"/>
                  <a:pt x="1465907" y="1465909"/>
                </a:cubicBezTo>
                <a:cubicBezTo>
                  <a:pt x="1304868" y="1626948"/>
                  <a:pt x="1086452" y="1717419"/>
                  <a:pt x="858708" y="1717419"/>
                </a:cubicBezTo>
                <a:cubicBezTo>
                  <a:pt x="630964" y="1717419"/>
                  <a:pt x="412549" y="1626948"/>
                  <a:pt x="251510" y="1465909"/>
                </a:cubicBezTo>
                <a:cubicBezTo>
                  <a:pt x="90471" y="1304870"/>
                  <a:pt x="1" y="1086454"/>
                  <a:pt x="1" y="858710"/>
                </a:cubicBezTo>
                <a:cubicBezTo>
                  <a:pt x="1" y="858709"/>
                  <a:pt x="0" y="858709"/>
                  <a:pt x="0" y="85870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640" tIns="275639" rIns="275640" bIns="27563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900" b="1" kern="12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Muertos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900" b="1" kern="12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en el lugar del hecho</a:t>
            </a:r>
            <a:endParaRPr lang="es-AR" sz="1900" b="1" kern="1200" dirty="0"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2613741" y="4371109"/>
            <a:ext cx="996100" cy="996100"/>
          </a:xfrm>
          <a:custGeom>
            <a:avLst/>
            <a:gdLst>
              <a:gd name="connsiteX0" fmla="*/ 132033 w 996100"/>
              <a:gd name="connsiteY0" fmla="*/ 380909 h 996100"/>
              <a:gd name="connsiteX1" fmla="*/ 380909 w 996100"/>
              <a:gd name="connsiteY1" fmla="*/ 380909 h 996100"/>
              <a:gd name="connsiteX2" fmla="*/ 380909 w 996100"/>
              <a:gd name="connsiteY2" fmla="*/ 132033 h 996100"/>
              <a:gd name="connsiteX3" fmla="*/ 615191 w 996100"/>
              <a:gd name="connsiteY3" fmla="*/ 132033 h 996100"/>
              <a:gd name="connsiteX4" fmla="*/ 615191 w 996100"/>
              <a:gd name="connsiteY4" fmla="*/ 380909 h 996100"/>
              <a:gd name="connsiteX5" fmla="*/ 864067 w 996100"/>
              <a:gd name="connsiteY5" fmla="*/ 380909 h 996100"/>
              <a:gd name="connsiteX6" fmla="*/ 864067 w 996100"/>
              <a:gd name="connsiteY6" fmla="*/ 615191 h 996100"/>
              <a:gd name="connsiteX7" fmla="*/ 615191 w 996100"/>
              <a:gd name="connsiteY7" fmla="*/ 615191 h 996100"/>
              <a:gd name="connsiteX8" fmla="*/ 615191 w 996100"/>
              <a:gd name="connsiteY8" fmla="*/ 864067 h 996100"/>
              <a:gd name="connsiteX9" fmla="*/ 380909 w 996100"/>
              <a:gd name="connsiteY9" fmla="*/ 864067 h 996100"/>
              <a:gd name="connsiteX10" fmla="*/ 380909 w 996100"/>
              <a:gd name="connsiteY10" fmla="*/ 615191 h 996100"/>
              <a:gd name="connsiteX11" fmla="*/ 132033 w 996100"/>
              <a:gd name="connsiteY11" fmla="*/ 615191 h 996100"/>
              <a:gd name="connsiteX12" fmla="*/ 132033 w 996100"/>
              <a:gd name="connsiteY12" fmla="*/ 380909 h 9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100" h="996100">
                <a:moveTo>
                  <a:pt x="132033" y="380909"/>
                </a:moveTo>
                <a:lnTo>
                  <a:pt x="380909" y="380909"/>
                </a:lnTo>
                <a:lnTo>
                  <a:pt x="380909" y="132033"/>
                </a:lnTo>
                <a:lnTo>
                  <a:pt x="615191" y="132033"/>
                </a:lnTo>
                <a:lnTo>
                  <a:pt x="615191" y="380909"/>
                </a:lnTo>
                <a:lnTo>
                  <a:pt x="864067" y="380909"/>
                </a:lnTo>
                <a:lnTo>
                  <a:pt x="864067" y="615191"/>
                </a:lnTo>
                <a:lnTo>
                  <a:pt x="615191" y="615191"/>
                </a:lnTo>
                <a:lnTo>
                  <a:pt x="615191" y="864067"/>
                </a:lnTo>
                <a:lnTo>
                  <a:pt x="380909" y="864067"/>
                </a:lnTo>
                <a:lnTo>
                  <a:pt x="380909" y="615191"/>
                </a:lnTo>
                <a:lnTo>
                  <a:pt x="132033" y="615191"/>
                </a:lnTo>
                <a:lnTo>
                  <a:pt x="132033" y="38090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033" tIns="380909" rIns="132033" bIns="38090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1500" b="1" kern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3749296" y="4010452"/>
            <a:ext cx="1717415" cy="1717415"/>
          </a:xfrm>
          <a:custGeom>
            <a:avLst/>
            <a:gdLst>
              <a:gd name="connsiteX0" fmla="*/ 0 w 1717415"/>
              <a:gd name="connsiteY0" fmla="*/ 858708 h 1717415"/>
              <a:gd name="connsiteX1" fmla="*/ 251511 w 1717415"/>
              <a:gd name="connsiteY1" fmla="*/ 251510 h 1717415"/>
              <a:gd name="connsiteX2" fmla="*/ 858710 w 1717415"/>
              <a:gd name="connsiteY2" fmla="*/ 1 h 1717415"/>
              <a:gd name="connsiteX3" fmla="*/ 1465908 w 1717415"/>
              <a:gd name="connsiteY3" fmla="*/ 251512 h 1717415"/>
              <a:gd name="connsiteX4" fmla="*/ 1717417 w 1717415"/>
              <a:gd name="connsiteY4" fmla="*/ 858711 h 1717415"/>
              <a:gd name="connsiteX5" fmla="*/ 1465907 w 1717415"/>
              <a:gd name="connsiteY5" fmla="*/ 1465909 h 1717415"/>
              <a:gd name="connsiteX6" fmla="*/ 858708 w 1717415"/>
              <a:gd name="connsiteY6" fmla="*/ 1717419 h 1717415"/>
              <a:gd name="connsiteX7" fmla="*/ 251510 w 1717415"/>
              <a:gd name="connsiteY7" fmla="*/ 1465909 h 1717415"/>
              <a:gd name="connsiteX8" fmla="*/ 1 w 1717415"/>
              <a:gd name="connsiteY8" fmla="*/ 858710 h 1717415"/>
              <a:gd name="connsiteX9" fmla="*/ 0 w 1717415"/>
              <a:gd name="connsiteY9" fmla="*/ 858708 h 171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415" h="1717415">
                <a:moveTo>
                  <a:pt x="0" y="858708"/>
                </a:moveTo>
                <a:cubicBezTo>
                  <a:pt x="0" y="630964"/>
                  <a:pt x="90471" y="412549"/>
                  <a:pt x="251511" y="251510"/>
                </a:cubicBezTo>
                <a:cubicBezTo>
                  <a:pt x="412550" y="90471"/>
                  <a:pt x="630966" y="1"/>
                  <a:pt x="858710" y="1"/>
                </a:cubicBezTo>
                <a:cubicBezTo>
                  <a:pt x="1086454" y="1"/>
                  <a:pt x="1304869" y="90472"/>
                  <a:pt x="1465908" y="251512"/>
                </a:cubicBezTo>
                <a:cubicBezTo>
                  <a:pt x="1626947" y="412551"/>
                  <a:pt x="1717417" y="630967"/>
                  <a:pt x="1717417" y="858711"/>
                </a:cubicBezTo>
                <a:cubicBezTo>
                  <a:pt x="1717417" y="1086455"/>
                  <a:pt x="1626946" y="1304870"/>
                  <a:pt x="1465907" y="1465909"/>
                </a:cubicBezTo>
                <a:cubicBezTo>
                  <a:pt x="1304868" y="1626948"/>
                  <a:pt x="1086452" y="1717419"/>
                  <a:pt x="858708" y="1717419"/>
                </a:cubicBezTo>
                <a:cubicBezTo>
                  <a:pt x="630964" y="1717419"/>
                  <a:pt x="412549" y="1626948"/>
                  <a:pt x="251510" y="1465909"/>
                </a:cubicBezTo>
                <a:cubicBezTo>
                  <a:pt x="90471" y="1304870"/>
                  <a:pt x="1" y="1086454"/>
                  <a:pt x="1" y="858710"/>
                </a:cubicBezTo>
                <a:cubicBezTo>
                  <a:pt x="1" y="858709"/>
                  <a:pt x="0" y="858709"/>
                  <a:pt x="0" y="85870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640" tIns="275639" rIns="275640" bIns="27563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900" b="1" kern="12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30%</a:t>
            </a:r>
            <a:endParaRPr lang="es-AR" sz="1900" b="1" kern="1200" dirty="0"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5606165" y="4371109"/>
            <a:ext cx="996100" cy="996100"/>
          </a:xfrm>
          <a:custGeom>
            <a:avLst/>
            <a:gdLst>
              <a:gd name="connsiteX0" fmla="*/ 132033 w 996100"/>
              <a:gd name="connsiteY0" fmla="*/ 205197 h 996100"/>
              <a:gd name="connsiteX1" fmla="*/ 864067 w 996100"/>
              <a:gd name="connsiteY1" fmla="*/ 205197 h 996100"/>
              <a:gd name="connsiteX2" fmla="*/ 864067 w 996100"/>
              <a:gd name="connsiteY2" fmla="*/ 439479 h 996100"/>
              <a:gd name="connsiteX3" fmla="*/ 132033 w 996100"/>
              <a:gd name="connsiteY3" fmla="*/ 439479 h 996100"/>
              <a:gd name="connsiteX4" fmla="*/ 132033 w 996100"/>
              <a:gd name="connsiteY4" fmla="*/ 205197 h 996100"/>
              <a:gd name="connsiteX5" fmla="*/ 132033 w 996100"/>
              <a:gd name="connsiteY5" fmla="*/ 556621 h 996100"/>
              <a:gd name="connsiteX6" fmla="*/ 864067 w 996100"/>
              <a:gd name="connsiteY6" fmla="*/ 556621 h 996100"/>
              <a:gd name="connsiteX7" fmla="*/ 864067 w 996100"/>
              <a:gd name="connsiteY7" fmla="*/ 790903 h 996100"/>
              <a:gd name="connsiteX8" fmla="*/ 132033 w 996100"/>
              <a:gd name="connsiteY8" fmla="*/ 790903 h 996100"/>
              <a:gd name="connsiteX9" fmla="*/ 132033 w 996100"/>
              <a:gd name="connsiteY9" fmla="*/ 556621 h 9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100" h="996100">
                <a:moveTo>
                  <a:pt x="132033" y="205197"/>
                </a:moveTo>
                <a:lnTo>
                  <a:pt x="864067" y="205197"/>
                </a:lnTo>
                <a:lnTo>
                  <a:pt x="864067" y="439479"/>
                </a:lnTo>
                <a:lnTo>
                  <a:pt x="132033" y="439479"/>
                </a:lnTo>
                <a:lnTo>
                  <a:pt x="132033" y="205197"/>
                </a:lnTo>
                <a:close/>
                <a:moveTo>
                  <a:pt x="132033" y="556621"/>
                </a:moveTo>
                <a:lnTo>
                  <a:pt x="864067" y="556621"/>
                </a:lnTo>
                <a:lnTo>
                  <a:pt x="864067" y="790903"/>
                </a:lnTo>
                <a:lnTo>
                  <a:pt x="132033" y="790903"/>
                </a:lnTo>
                <a:lnTo>
                  <a:pt x="132033" y="55662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033" tIns="205197" rIns="132033" bIns="20519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1500" b="1" kern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6741720" y="4010452"/>
            <a:ext cx="1717415" cy="1717415"/>
          </a:xfrm>
          <a:custGeom>
            <a:avLst/>
            <a:gdLst>
              <a:gd name="connsiteX0" fmla="*/ 0 w 1717415"/>
              <a:gd name="connsiteY0" fmla="*/ 858708 h 1717415"/>
              <a:gd name="connsiteX1" fmla="*/ 251511 w 1717415"/>
              <a:gd name="connsiteY1" fmla="*/ 251510 h 1717415"/>
              <a:gd name="connsiteX2" fmla="*/ 858710 w 1717415"/>
              <a:gd name="connsiteY2" fmla="*/ 1 h 1717415"/>
              <a:gd name="connsiteX3" fmla="*/ 1465908 w 1717415"/>
              <a:gd name="connsiteY3" fmla="*/ 251512 h 1717415"/>
              <a:gd name="connsiteX4" fmla="*/ 1717417 w 1717415"/>
              <a:gd name="connsiteY4" fmla="*/ 858711 h 1717415"/>
              <a:gd name="connsiteX5" fmla="*/ 1465907 w 1717415"/>
              <a:gd name="connsiteY5" fmla="*/ 1465909 h 1717415"/>
              <a:gd name="connsiteX6" fmla="*/ 858708 w 1717415"/>
              <a:gd name="connsiteY6" fmla="*/ 1717419 h 1717415"/>
              <a:gd name="connsiteX7" fmla="*/ 251510 w 1717415"/>
              <a:gd name="connsiteY7" fmla="*/ 1465909 h 1717415"/>
              <a:gd name="connsiteX8" fmla="*/ 1 w 1717415"/>
              <a:gd name="connsiteY8" fmla="*/ 858710 h 1717415"/>
              <a:gd name="connsiteX9" fmla="*/ 0 w 1717415"/>
              <a:gd name="connsiteY9" fmla="*/ 858708 h 171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415" h="1717415">
                <a:moveTo>
                  <a:pt x="0" y="858708"/>
                </a:moveTo>
                <a:cubicBezTo>
                  <a:pt x="0" y="630964"/>
                  <a:pt x="90471" y="412549"/>
                  <a:pt x="251511" y="251510"/>
                </a:cubicBezTo>
                <a:cubicBezTo>
                  <a:pt x="412550" y="90471"/>
                  <a:pt x="630966" y="1"/>
                  <a:pt x="858710" y="1"/>
                </a:cubicBezTo>
                <a:cubicBezTo>
                  <a:pt x="1086454" y="1"/>
                  <a:pt x="1304869" y="90472"/>
                  <a:pt x="1465908" y="251512"/>
                </a:cubicBezTo>
                <a:cubicBezTo>
                  <a:pt x="1626947" y="412551"/>
                  <a:pt x="1717417" y="630967"/>
                  <a:pt x="1717417" y="858711"/>
                </a:cubicBezTo>
                <a:cubicBezTo>
                  <a:pt x="1717417" y="1086455"/>
                  <a:pt x="1626946" y="1304870"/>
                  <a:pt x="1465907" y="1465909"/>
                </a:cubicBezTo>
                <a:cubicBezTo>
                  <a:pt x="1304868" y="1626948"/>
                  <a:pt x="1086452" y="1717419"/>
                  <a:pt x="858708" y="1717419"/>
                </a:cubicBezTo>
                <a:cubicBezTo>
                  <a:pt x="630964" y="1717419"/>
                  <a:pt x="412549" y="1626948"/>
                  <a:pt x="251510" y="1465909"/>
                </a:cubicBezTo>
                <a:cubicBezTo>
                  <a:pt x="90471" y="1304870"/>
                  <a:pt x="1" y="1086454"/>
                  <a:pt x="1" y="858710"/>
                </a:cubicBezTo>
                <a:cubicBezTo>
                  <a:pt x="1" y="858709"/>
                  <a:pt x="0" y="858709"/>
                  <a:pt x="0" y="85870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640" tIns="275639" rIns="275640" bIns="27563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900" b="1" kern="12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Muertos Totales</a:t>
            </a:r>
            <a:endParaRPr lang="es-AR" sz="1900" b="1" kern="1200" dirty="0"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004048" y="2996952"/>
            <a:ext cx="2448272" cy="936104"/>
          </a:xfrm>
          <a:prstGeom prst="roundRect">
            <a:avLst/>
          </a:prstGeom>
          <a:solidFill>
            <a:srgbClr val="34438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Trebuchet MS" pitchFamily="34" charset="0"/>
              </a:rPr>
              <a:t>El % depende de la cantidad de días de seguimiento</a:t>
            </a:r>
            <a:endParaRPr lang="es-AR" b="1" dirty="0">
              <a:latin typeface="Trebuchet MS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51520" y="6093296"/>
            <a:ext cx="8568952" cy="3600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(*) Convención</a:t>
            </a:r>
            <a:r>
              <a:rPr kumimoji="0" lang="es-AR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de Tráfico Vial (Viena, 1968)</a:t>
            </a:r>
            <a:endParaRPr kumimoji="0" lang="es-A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Magnitudes Publicadas</a:t>
            </a:r>
          </a:p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a Nivel 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Cifras Argentinas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 rot="16200000">
            <a:off x="-1628699" y="3437012"/>
            <a:ext cx="4392488" cy="4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Muertos </a:t>
            </a:r>
            <a:r>
              <a:rPr lang="es-AR" sz="2000" b="1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tales </a:t>
            </a:r>
            <a:r>
              <a:rPr lang="es-AR" sz="20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por Año</a:t>
            </a:r>
            <a:endParaRPr kumimoji="0" lang="es-A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074391"/>
            <a:ext cx="637698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 descr="Sin títul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657" b="28274"/>
          <a:stretch>
            <a:fillRect/>
          </a:stretch>
        </p:blipFill>
        <p:spPr>
          <a:xfrm>
            <a:off x="1424948" y="4365104"/>
            <a:ext cx="2715004" cy="288032"/>
          </a:xfrm>
          <a:prstGeom prst="rect">
            <a:avLst/>
          </a:prstGeom>
        </p:spPr>
      </p:pic>
      <p:pic>
        <p:nvPicPr>
          <p:cNvPr id="9" name="8 Imagen" descr="Sin títul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726"/>
          <a:stretch>
            <a:fillRect/>
          </a:stretch>
        </p:blipFill>
        <p:spPr>
          <a:xfrm>
            <a:off x="1403648" y="4653136"/>
            <a:ext cx="2715004" cy="369003"/>
          </a:xfrm>
          <a:prstGeom prst="rect">
            <a:avLst/>
          </a:prstGeom>
        </p:spPr>
      </p:pic>
      <p:pic>
        <p:nvPicPr>
          <p:cNvPr id="10" name="9 Imagen" descr="Sin títul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587" b="44826"/>
          <a:stretch>
            <a:fillRect/>
          </a:stretch>
        </p:blipFill>
        <p:spPr>
          <a:xfrm>
            <a:off x="1424948" y="4077072"/>
            <a:ext cx="2715004" cy="360040"/>
          </a:xfrm>
          <a:prstGeom prst="rect">
            <a:avLst/>
          </a:prstGeom>
        </p:spPr>
      </p:pic>
      <p:pic>
        <p:nvPicPr>
          <p:cNvPr id="11" name="10 Imagen" descr="Sin títul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13"/>
          <a:stretch>
            <a:fillRect/>
          </a:stretch>
        </p:blipFill>
        <p:spPr>
          <a:xfrm>
            <a:off x="1424948" y="3717032"/>
            <a:ext cx="2715004" cy="36004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511"/>
          <a:stretch>
            <a:fillRect/>
          </a:stretch>
        </p:blipFill>
        <p:spPr bwMode="auto">
          <a:xfrm>
            <a:off x="1331640" y="1997199"/>
            <a:ext cx="6376987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022"/>
          <a:stretch>
            <a:fillRect/>
          </a:stretch>
        </p:blipFill>
        <p:spPr bwMode="auto">
          <a:xfrm>
            <a:off x="1331640" y="2060848"/>
            <a:ext cx="6376987" cy="17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612"/>
          <a:stretch>
            <a:fillRect/>
          </a:stretch>
        </p:blipFill>
        <p:spPr bwMode="auto">
          <a:xfrm>
            <a:off x="1324020" y="2060848"/>
            <a:ext cx="63769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Metodologías ANSV</a:t>
            </a:r>
            <a:endParaRPr lang="es-AR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531" r="15227" b="-6006"/>
          <a:stretch>
            <a:fillRect/>
          </a:stretch>
        </p:blipFill>
        <p:spPr bwMode="auto">
          <a:xfrm>
            <a:off x="432176" y="1844824"/>
            <a:ext cx="8172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4869160"/>
            <a:ext cx="8568952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000" dirty="0" smtClean="0">
                <a:latin typeface="Trebuchet MS" pitchFamily="34" charset="0"/>
              </a:rPr>
              <a:t>Al aplicar el factor de corrección sobre los muertos en el lugar del hecho, disminuye drásticamente la estimación, ya que la base pasa de </a:t>
            </a:r>
            <a:r>
              <a:rPr lang="es-AR" sz="2000" dirty="0" smtClean="0">
                <a:solidFill>
                  <a:srgbClr val="FF0000"/>
                </a:solidFill>
                <a:latin typeface="Trebuchet MS" pitchFamily="34" charset="0"/>
              </a:rPr>
              <a:t>10.000</a:t>
            </a:r>
            <a:r>
              <a:rPr lang="es-AR" sz="2000" dirty="0" smtClean="0">
                <a:latin typeface="Trebuchet MS" pitchFamily="34" charset="0"/>
              </a:rPr>
              <a:t> (heridos graves) a </a:t>
            </a:r>
            <a:r>
              <a:rPr lang="es-AR" sz="2000" dirty="0" smtClean="0">
                <a:solidFill>
                  <a:srgbClr val="FF0000"/>
                </a:solidFill>
                <a:latin typeface="Trebuchet MS" pitchFamily="34" charset="0"/>
              </a:rPr>
              <a:t>4.000</a:t>
            </a:r>
            <a:r>
              <a:rPr lang="es-AR" sz="2000" dirty="0" smtClean="0">
                <a:latin typeface="Trebuchet MS" pitchFamily="34" charset="0"/>
              </a:rPr>
              <a:t> (muertos en el lugar del hecho), manteniendo el mismo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80926"/>
          </a:xfrm>
        </p:spPr>
        <p:txBody>
          <a:bodyPr/>
          <a:lstStyle/>
          <a:p>
            <a:r>
              <a:rPr lang="es-AR" dirty="0" smtClean="0">
                <a:latin typeface="Trebuchet MS" pitchFamily="34" charset="0"/>
              </a:rPr>
              <a:t>Metodología ANSV</a:t>
            </a:r>
            <a:endParaRPr lang="es-AR" dirty="0">
              <a:latin typeface="Trebuchet MS" pitchFamily="34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7200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000" dirty="0" smtClean="0">
                <a:latin typeface="Trebuchet MS" pitchFamily="34" charset="0"/>
              </a:rPr>
              <a:t>“VÍCTIMAS FATALES TOTALES” vs “VÍCTIMAS FATALES EN EL LUGAR DEL HECHO”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00" t="2692" r="14732" b="3098"/>
          <a:stretch>
            <a:fillRect/>
          </a:stretch>
        </p:blipFill>
        <p:spPr bwMode="auto">
          <a:xfrm>
            <a:off x="6084168" y="1988840"/>
            <a:ext cx="27424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51520" y="6145559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i="1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Web Observatorio Vial </a:t>
            </a:r>
            <a:endParaRPr lang="es-AR" sz="1400" i="1" dirty="0"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36452"/>
            <a:ext cx="5904655" cy="33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51520" y="5445224"/>
            <a:ext cx="583264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La disminución está generada por la estimación de muertes a los 30 días. Los números de víctimas fatales en el lugar del hecho no presentan grandes variaciones.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999</Words>
  <Application>Microsoft Office PowerPoint</Application>
  <PresentationFormat>Presentación en pantalla (4:3)</PresentationFormat>
  <Paragraphs>171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Diapositiva 2</vt:lpstr>
      <vt:lpstr>Problemática Social</vt:lpstr>
      <vt:lpstr>Problemática Social</vt:lpstr>
      <vt:lpstr>Metodología Recomendada</vt:lpstr>
      <vt:lpstr>Diapositiva 6</vt:lpstr>
      <vt:lpstr>Cifras Argentinas</vt:lpstr>
      <vt:lpstr>Metodologías ANSV</vt:lpstr>
      <vt:lpstr>Metodología ANSV</vt:lpstr>
      <vt:lpstr>Jurisdicciones Adheridas al Formulario</vt:lpstr>
      <vt:lpstr>Metodología LPV</vt:lpstr>
      <vt:lpstr>Metodología ISEV</vt:lpstr>
      <vt:lpstr>Caso Testigo: Provincia de Santa Fé</vt:lpstr>
      <vt:lpstr>Para tener en cuenta</vt:lpstr>
      <vt:lpstr>Diapositiva 15</vt:lpstr>
      <vt:lpstr>Siniestralidad: RC Lesiones</vt:lpstr>
      <vt:lpstr>Diapositiva 17</vt:lpstr>
      <vt:lpstr>Diapositiva 18</vt:lpstr>
      <vt:lpstr>Diapositiva 19</vt:lpstr>
      <vt:lpstr>Diapositiva 20</vt:lpstr>
      <vt:lpstr>Causas de Siniestros Graves</vt:lpstr>
      <vt:lpstr>Fallas Humanas más comunes</vt:lpstr>
      <vt:lpstr>Tipo de Impacto</vt:lpstr>
      <vt:lpstr>Red Nacional de Caminos (km)</vt:lpstr>
      <vt:lpstr>Estadísticas de Lesionados</vt:lpstr>
      <vt:lpstr>Evolución Motos</vt:lpstr>
      <vt:lpstr>Jóvenes 17 a 25 años</vt:lpstr>
      <vt:lpstr>Estadísticas de Lesionados</vt:lpstr>
      <vt:lpstr>Acciones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2013-08-15T14:29:06Z</dcterms:created>
  <dcterms:modified xsi:type="dcterms:W3CDTF">2013-08-28T22:59:50Z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