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5" r:id="rId3"/>
    <p:sldId id="261" r:id="rId4"/>
    <p:sldId id="262" r:id="rId5"/>
    <p:sldId id="257" r:id="rId6"/>
    <p:sldId id="273" r:id="rId7"/>
    <p:sldId id="271" r:id="rId8"/>
    <p:sldId id="272" r:id="rId9"/>
    <p:sldId id="286" r:id="rId10"/>
    <p:sldId id="266" r:id="rId11"/>
    <p:sldId id="275" r:id="rId12"/>
    <p:sldId id="284" r:id="rId13"/>
    <p:sldId id="281" r:id="rId14"/>
    <p:sldId id="283" r:id="rId15"/>
    <p:sldId id="293" r:id="rId16"/>
    <p:sldId id="276" r:id="rId17"/>
    <p:sldId id="277" r:id="rId18"/>
    <p:sldId id="278" r:id="rId19"/>
    <p:sldId id="274" r:id="rId20"/>
    <p:sldId id="292" r:id="rId21"/>
    <p:sldId id="290" r:id="rId22"/>
    <p:sldId id="288" r:id="rId23"/>
    <p:sldId id="294" r:id="rId24"/>
    <p:sldId id="298" r:id="rId25"/>
    <p:sldId id="280" r:id="rId26"/>
    <p:sldId id="279" r:id="rId27"/>
    <p:sldId id="265" r:id="rId28"/>
    <p:sldId id="268" r:id="rId29"/>
    <p:sldId id="267" r:id="rId30"/>
    <p:sldId id="264" r:id="rId31"/>
    <p:sldId id="269" r:id="rId32"/>
    <p:sldId id="270" r:id="rId33"/>
    <p:sldId id="295" r:id="rId34"/>
    <p:sldId id="299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88" autoAdjust="0"/>
    <p:restoredTop sz="88698" autoAdjust="0"/>
  </p:normalViewPr>
  <p:slideViewPr>
    <p:cSldViewPr>
      <p:cViewPr>
        <p:scale>
          <a:sx n="100" d="100"/>
          <a:sy n="100" d="100"/>
        </p:scale>
        <p:origin x="-612" y="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6CFB7-1677-4A6B-95DB-E249C1719528}" type="doc">
      <dgm:prSet loTypeId="urn:microsoft.com/office/officeart/2005/8/layout/hierarchy3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AR"/>
        </a:p>
      </dgm:t>
    </dgm:pt>
    <dgm:pt modelId="{05BF951F-8328-48EE-AF25-E4A050FCD7E5}">
      <dgm:prSet phldrT="[Texto]"/>
      <dgm:spPr/>
      <dgm:t>
        <a:bodyPr/>
        <a:lstStyle/>
        <a:p>
          <a:r>
            <a:rPr lang="es-AR" dirty="0" smtClean="0"/>
            <a:t>53702</a:t>
          </a:r>
          <a:endParaRPr lang="es-AR" dirty="0"/>
        </a:p>
      </dgm:t>
    </dgm:pt>
    <dgm:pt modelId="{6FDADDB8-54EC-42D1-AA91-3893576509C1}" type="parTrans" cxnId="{72EB3FB2-D3EA-48D0-8E87-D6C537D6ED79}">
      <dgm:prSet/>
      <dgm:spPr/>
      <dgm:t>
        <a:bodyPr/>
        <a:lstStyle/>
        <a:p>
          <a:endParaRPr lang="es-AR"/>
        </a:p>
      </dgm:t>
    </dgm:pt>
    <dgm:pt modelId="{328C40E9-6A0A-40D2-B4F5-8949E03EF8D3}" type="sibTrans" cxnId="{72EB3FB2-D3EA-48D0-8E87-D6C537D6ED79}">
      <dgm:prSet/>
      <dgm:spPr/>
      <dgm:t>
        <a:bodyPr/>
        <a:lstStyle/>
        <a:p>
          <a:endParaRPr lang="es-AR"/>
        </a:p>
      </dgm:t>
    </dgm:pt>
    <dgm:pt modelId="{5D62D626-478D-45FC-B609-108B6DDDDD05}">
      <dgm:prSet phldrT="[Texto]"/>
      <dgm:spPr/>
      <dgm:t>
        <a:bodyPr/>
        <a:lstStyle/>
        <a:p>
          <a:r>
            <a:rPr lang="es-AR" dirty="0" smtClean="0"/>
            <a:t>147</a:t>
          </a:r>
          <a:endParaRPr lang="es-AR" dirty="0"/>
        </a:p>
      </dgm:t>
    </dgm:pt>
    <dgm:pt modelId="{865802B0-09AE-4DFC-95C6-DCC9A3ADB60A}" type="parTrans" cxnId="{6B98BAC1-08C4-4F60-A06E-FD79840A8899}">
      <dgm:prSet/>
      <dgm:spPr/>
      <dgm:t>
        <a:bodyPr/>
        <a:lstStyle/>
        <a:p>
          <a:endParaRPr lang="es-AR"/>
        </a:p>
      </dgm:t>
    </dgm:pt>
    <dgm:pt modelId="{F0CB2A71-FE2E-4151-977F-5D29E34120F4}" type="sibTrans" cxnId="{6B98BAC1-08C4-4F60-A06E-FD79840A8899}">
      <dgm:prSet/>
      <dgm:spPr/>
      <dgm:t>
        <a:bodyPr/>
        <a:lstStyle/>
        <a:p>
          <a:endParaRPr lang="es-AR"/>
        </a:p>
      </dgm:t>
    </dgm:pt>
    <dgm:pt modelId="{01331B7C-1103-4B01-A34D-93825C4B4CF1}">
      <dgm:prSet phldrT="[Texto]"/>
      <dgm:spPr/>
      <dgm:t>
        <a:bodyPr/>
        <a:lstStyle/>
        <a:p>
          <a:r>
            <a:rPr lang="es-AR" dirty="0" smtClean="0"/>
            <a:t>6</a:t>
          </a:r>
          <a:endParaRPr lang="es-AR" dirty="0"/>
        </a:p>
      </dgm:t>
    </dgm:pt>
    <dgm:pt modelId="{E1E5FEBD-F0D4-4DC1-9827-2F4F2FFC110F}" type="parTrans" cxnId="{A7EB4AF9-27BE-477D-93EA-F32905D9315D}">
      <dgm:prSet/>
      <dgm:spPr/>
      <dgm:t>
        <a:bodyPr/>
        <a:lstStyle/>
        <a:p>
          <a:endParaRPr lang="es-AR"/>
        </a:p>
      </dgm:t>
    </dgm:pt>
    <dgm:pt modelId="{85D59060-2EEE-432F-92BF-D1C4EA460F1D}" type="sibTrans" cxnId="{A7EB4AF9-27BE-477D-93EA-F32905D9315D}">
      <dgm:prSet/>
      <dgm:spPr/>
      <dgm:t>
        <a:bodyPr/>
        <a:lstStyle/>
        <a:p>
          <a:endParaRPr lang="es-AR"/>
        </a:p>
      </dgm:t>
    </dgm:pt>
    <dgm:pt modelId="{0D58B003-0340-40E6-BAD0-F71FD7FB8B11}" type="pres">
      <dgm:prSet presAssocID="{A3E6CFB7-1677-4A6B-95DB-E249C171952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6A4CCE9D-3B6F-4624-B7E9-DFD757093A5B}" type="pres">
      <dgm:prSet presAssocID="{05BF951F-8328-48EE-AF25-E4A050FCD7E5}" presName="root" presStyleCnt="0"/>
      <dgm:spPr/>
    </dgm:pt>
    <dgm:pt modelId="{6C7AE966-B27B-47C7-9B05-663C0770F781}" type="pres">
      <dgm:prSet presAssocID="{05BF951F-8328-48EE-AF25-E4A050FCD7E5}" presName="rootComposite" presStyleCnt="0"/>
      <dgm:spPr/>
    </dgm:pt>
    <dgm:pt modelId="{2F8FC7E7-7704-4D3D-A006-A10C00004AD4}" type="pres">
      <dgm:prSet presAssocID="{05BF951F-8328-48EE-AF25-E4A050FCD7E5}" presName="rootText" presStyleLbl="node1" presStyleIdx="0" presStyleCnt="1"/>
      <dgm:spPr/>
      <dgm:t>
        <a:bodyPr/>
        <a:lstStyle/>
        <a:p>
          <a:endParaRPr lang="es-AR"/>
        </a:p>
      </dgm:t>
    </dgm:pt>
    <dgm:pt modelId="{12F359EA-900A-4F71-A340-1CC64DEAD386}" type="pres">
      <dgm:prSet presAssocID="{05BF951F-8328-48EE-AF25-E4A050FCD7E5}" presName="rootConnector" presStyleLbl="node1" presStyleIdx="0" presStyleCnt="1"/>
      <dgm:spPr/>
      <dgm:t>
        <a:bodyPr/>
        <a:lstStyle/>
        <a:p>
          <a:endParaRPr lang="es-AR"/>
        </a:p>
      </dgm:t>
    </dgm:pt>
    <dgm:pt modelId="{6B90ED6B-4058-4A00-BEEE-BED8692B78D4}" type="pres">
      <dgm:prSet presAssocID="{05BF951F-8328-48EE-AF25-E4A050FCD7E5}" presName="childShape" presStyleCnt="0"/>
      <dgm:spPr/>
    </dgm:pt>
    <dgm:pt modelId="{5816E165-E416-4412-B1C7-B559F43EC212}" type="pres">
      <dgm:prSet presAssocID="{865802B0-09AE-4DFC-95C6-DCC9A3ADB60A}" presName="Name13" presStyleLbl="parChTrans1D2" presStyleIdx="0" presStyleCnt="2"/>
      <dgm:spPr/>
      <dgm:t>
        <a:bodyPr/>
        <a:lstStyle/>
        <a:p>
          <a:endParaRPr lang="es-AR"/>
        </a:p>
      </dgm:t>
    </dgm:pt>
    <dgm:pt modelId="{08FD93D6-9D95-40D5-80BC-9999ABC46BA7}" type="pres">
      <dgm:prSet presAssocID="{5D62D626-478D-45FC-B609-108B6DDDDD05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F98B309-1997-46EA-B251-7C3C943BC8C2}" type="pres">
      <dgm:prSet presAssocID="{E1E5FEBD-F0D4-4DC1-9827-2F4F2FFC110F}" presName="Name13" presStyleLbl="parChTrans1D2" presStyleIdx="1" presStyleCnt="2"/>
      <dgm:spPr/>
      <dgm:t>
        <a:bodyPr/>
        <a:lstStyle/>
        <a:p>
          <a:endParaRPr lang="es-AR"/>
        </a:p>
      </dgm:t>
    </dgm:pt>
    <dgm:pt modelId="{99910B04-5FB5-49F9-BE48-44A8CAAD4B49}" type="pres">
      <dgm:prSet presAssocID="{01331B7C-1103-4B01-A34D-93825C4B4CF1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92F108F-5F7D-49A6-8A57-FEAAA5CADAAB}" type="presOf" srcId="{01331B7C-1103-4B01-A34D-93825C4B4CF1}" destId="{99910B04-5FB5-49F9-BE48-44A8CAAD4B49}" srcOrd="0" destOrd="0" presId="urn:microsoft.com/office/officeart/2005/8/layout/hierarchy3"/>
    <dgm:cxn modelId="{F08A8EFE-B3FA-49AF-BC04-00B6EA351421}" type="presOf" srcId="{A3E6CFB7-1677-4A6B-95DB-E249C1719528}" destId="{0D58B003-0340-40E6-BAD0-F71FD7FB8B11}" srcOrd="0" destOrd="0" presId="urn:microsoft.com/office/officeart/2005/8/layout/hierarchy3"/>
    <dgm:cxn modelId="{EC8D9A8B-AAB7-4EB4-AAD5-0D2B91D0FF8A}" type="presOf" srcId="{865802B0-09AE-4DFC-95C6-DCC9A3ADB60A}" destId="{5816E165-E416-4412-B1C7-B559F43EC212}" srcOrd="0" destOrd="0" presId="urn:microsoft.com/office/officeart/2005/8/layout/hierarchy3"/>
    <dgm:cxn modelId="{AFE41E59-51CA-4288-9216-219D7664EF1C}" type="presOf" srcId="{05BF951F-8328-48EE-AF25-E4A050FCD7E5}" destId="{2F8FC7E7-7704-4D3D-A006-A10C00004AD4}" srcOrd="0" destOrd="0" presId="urn:microsoft.com/office/officeart/2005/8/layout/hierarchy3"/>
    <dgm:cxn modelId="{A7EB4AF9-27BE-477D-93EA-F32905D9315D}" srcId="{05BF951F-8328-48EE-AF25-E4A050FCD7E5}" destId="{01331B7C-1103-4B01-A34D-93825C4B4CF1}" srcOrd="1" destOrd="0" parTransId="{E1E5FEBD-F0D4-4DC1-9827-2F4F2FFC110F}" sibTransId="{85D59060-2EEE-432F-92BF-D1C4EA460F1D}"/>
    <dgm:cxn modelId="{7EB134C6-D551-4661-A4F2-2E3B61D40365}" type="presOf" srcId="{E1E5FEBD-F0D4-4DC1-9827-2F4F2FFC110F}" destId="{4F98B309-1997-46EA-B251-7C3C943BC8C2}" srcOrd="0" destOrd="0" presId="urn:microsoft.com/office/officeart/2005/8/layout/hierarchy3"/>
    <dgm:cxn modelId="{54732157-C4F5-449F-A193-B1CCED300DDC}" type="presOf" srcId="{05BF951F-8328-48EE-AF25-E4A050FCD7E5}" destId="{12F359EA-900A-4F71-A340-1CC64DEAD386}" srcOrd="1" destOrd="0" presId="urn:microsoft.com/office/officeart/2005/8/layout/hierarchy3"/>
    <dgm:cxn modelId="{6B98BAC1-08C4-4F60-A06E-FD79840A8899}" srcId="{05BF951F-8328-48EE-AF25-E4A050FCD7E5}" destId="{5D62D626-478D-45FC-B609-108B6DDDDD05}" srcOrd="0" destOrd="0" parTransId="{865802B0-09AE-4DFC-95C6-DCC9A3ADB60A}" sibTransId="{F0CB2A71-FE2E-4151-977F-5D29E34120F4}"/>
    <dgm:cxn modelId="{72EB3FB2-D3EA-48D0-8E87-D6C537D6ED79}" srcId="{A3E6CFB7-1677-4A6B-95DB-E249C1719528}" destId="{05BF951F-8328-48EE-AF25-E4A050FCD7E5}" srcOrd="0" destOrd="0" parTransId="{6FDADDB8-54EC-42D1-AA91-3893576509C1}" sibTransId="{328C40E9-6A0A-40D2-B4F5-8949E03EF8D3}"/>
    <dgm:cxn modelId="{284D2E6C-B569-4FA4-8A24-4D671B4819D2}" type="presOf" srcId="{5D62D626-478D-45FC-B609-108B6DDDDD05}" destId="{08FD93D6-9D95-40D5-80BC-9999ABC46BA7}" srcOrd="0" destOrd="0" presId="urn:microsoft.com/office/officeart/2005/8/layout/hierarchy3"/>
    <dgm:cxn modelId="{2DE90E34-3937-402A-A38F-0C67E2547602}" type="presParOf" srcId="{0D58B003-0340-40E6-BAD0-F71FD7FB8B11}" destId="{6A4CCE9D-3B6F-4624-B7E9-DFD757093A5B}" srcOrd="0" destOrd="0" presId="urn:microsoft.com/office/officeart/2005/8/layout/hierarchy3"/>
    <dgm:cxn modelId="{E0F286BA-0C35-4417-90E0-247457B87BC8}" type="presParOf" srcId="{6A4CCE9D-3B6F-4624-B7E9-DFD757093A5B}" destId="{6C7AE966-B27B-47C7-9B05-663C0770F781}" srcOrd="0" destOrd="0" presId="urn:microsoft.com/office/officeart/2005/8/layout/hierarchy3"/>
    <dgm:cxn modelId="{38932DFF-37FB-42F1-B90B-1D6FDD9536C8}" type="presParOf" srcId="{6C7AE966-B27B-47C7-9B05-663C0770F781}" destId="{2F8FC7E7-7704-4D3D-A006-A10C00004AD4}" srcOrd="0" destOrd="0" presId="urn:microsoft.com/office/officeart/2005/8/layout/hierarchy3"/>
    <dgm:cxn modelId="{B03108CD-BDFC-496D-B8A1-99A3CCA6CB94}" type="presParOf" srcId="{6C7AE966-B27B-47C7-9B05-663C0770F781}" destId="{12F359EA-900A-4F71-A340-1CC64DEAD386}" srcOrd="1" destOrd="0" presId="urn:microsoft.com/office/officeart/2005/8/layout/hierarchy3"/>
    <dgm:cxn modelId="{629C905C-0A81-4B30-BD38-CB57DB956781}" type="presParOf" srcId="{6A4CCE9D-3B6F-4624-B7E9-DFD757093A5B}" destId="{6B90ED6B-4058-4A00-BEEE-BED8692B78D4}" srcOrd="1" destOrd="0" presId="urn:microsoft.com/office/officeart/2005/8/layout/hierarchy3"/>
    <dgm:cxn modelId="{CFE53672-F2DF-4EC3-A307-285D22473203}" type="presParOf" srcId="{6B90ED6B-4058-4A00-BEEE-BED8692B78D4}" destId="{5816E165-E416-4412-B1C7-B559F43EC212}" srcOrd="0" destOrd="0" presId="urn:microsoft.com/office/officeart/2005/8/layout/hierarchy3"/>
    <dgm:cxn modelId="{7C742840-79F3-4DCF-9D5F-54A1A4A3F940}" type="presParOf" srcId="{6B90ED6B-4058-4A00-BEEE-BED8692B78D4}" destId="{08FD93D6-9D95-40D5-80BC-9999ABC46BA7}" srcOrd="1" destOrd="0" presId="urn:microsoft.com/office/officeart/2005/8/layout/hierarchy3"/>
    <dgm:cxn modelId="{D1A5CD79-D051-4A2F-AA01-B183D9A6939B}" type="presParOf" srcId="{6B90ED6B-4058-4A00-BEEE-BED8692B78D4}" destId="{4F98B309-1997-46EA-B251-7C3C943BC8C2}" srcOrd="2" destOrd="0" presId="urn:microsoft.com/office/officeart/2005/8/layout/hierarchy3"/>
    <dgm:cxn modelId="{F8ACD529-C7AE-45E1-BD69-F184D075739A}" type="presParOf" srcId="{6B90ED6B-4058-4A00-BEEE-BED8692B78D4}" destId="{99910B04-5FB5-49F9-BE48-44A8CAAD4B4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9D3255-484D-40EF-828B-1C049665645B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</dgm:pt>
    <dgm:pt modelId="{D14A6E8F-24BD-4831-83C8-7E5C3277CF62}">
      <dgm:prSet phldrT="[Texto]" custT="1"/>
      <dgm:spPr/>
      <dgm:t>
        <a:bodyPr/>
        <a:lstStyle/>
        <a:p>
          <a:pPr algn="ctr"/>
          <a:r>
            <a:rPr lang="es-AR" sz="1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2011 vs 2010</a:t>
          </a:r>
        </a:p>
        <a:p>
          <a:pPr algn="ctr"/>
          <a:r>
            <a:rPr lang="es-AR" sz="1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15,1 %</a:t>
          </a:r>
        </a:p>
        <a:p>
          <a:pPr algn="l"/>
          <a:endParaRPr lang="es-AR" sz="2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206C04B-3C72-4604-8A51-52EDAC55223D}" type="parTrans" cxnId="{3CD9D0BE-0100-4664-A103-9B899B044D01}">
      <dgm:prSet/>
      <dgm:spPr/>
      <dgm:t>
        <a:bodyPr/>
        <a:lstStyle/>
        <a:p>
          <a:endParaRPr lang="es-AR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770DCB7-E013-4241-8CFC-02C89BCC83E1}" type="sibTrans" cxnId="{3CD9D0BE-0100-4664-A103-9B899B044D01}">
      <dgm:prSet/>
      <dgm:spPr/>
      <dgm:t>
        <a:bodyPr/>
        <a:lstStyle/>
        <a:p>
          <a:endParaRPr lang="es-AR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C67F38D-6072-4042-8D48-EA79A93BF530}">
      <dgm:prSet phldrT="[Texto]" custT="1"/>
      <dgm:spPr/>
      <dgm:t>
        <a:bodyPr/>
        <a:lstStyle/>
        <a:p>
          <a:r>
            <a:rPr lang="es-AR" sz="2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2013 vs 2012</a:t>
          </a:r>
        </a:p>
        <a:p>
          <a:r>
            <a:rPr lang="es-AR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29, 8 %</a:t>
          </a:r>
          <a:endParaRPr lang="es-AR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61CF4B7-25D7-4946-881D-9B637B1C97E1}" type="parTrans" cxnId="{611B4334-99BF-4843-8A91-540F975AD4A1}">
      <dgm:prSet/>
      <dgm:spPr/>
      <dgm:t>
        <a:bodyPr/>
        <a:lstStyle/>
        <a:p>
          <a:endParaRPr lang="es-AR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076FA1F-0CB5-4B1F-869F-FC9F86C6D9D4}" type="sibTrans" cxnId="{611B4334-99BF-4843-8A91-540F975AD4A1}">
      <dgm:prSet/>
      <dgm:spPr/>
      <dgm:t>
        <a:bodyPr/>
        <a:lstStyle/>
        <a:p>
          <a:endParaRPr lang="es-AR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AFB3337-F1DF-4DBC-BD3B-53C8622C7EE4}">
      <dgm:prSet phldrT="[Texto]" custT="1"/>
      <dgm:spPr/>
      <dgm:t>
        <a:bodyPr/>
        <a:lstStyle/>
        <a:p>
          <a:r>
            <a:rPr lang="es-AR" sz="2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2012 vs 2011</a:t>
          </a:r>
        </a:p>
        <a:p>
          <a:r>
            <a:rPr lang="es-AR" sz="2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20, 5 %</a:t>
          </a:r>
          <a:endParaRPr lang="es-AR" sz="2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3819DD2-B8D1-4A69-80EE-EC8AEB32FE91}" type="sibTrans" cxnId="{C982EE80-6C8A-418A-8CD5-E8C4DB6CF583}">
      <dgm:prSet/>
      <dgm:spPr/>
      <dgm:t>
        <a:bodyPr/>
        <a:lstStyle/>
        <a:p>
          <a:endParaRPr lang="es-AR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658289F-0C0F-47ED-9660-2798D68977B7}" type="parTrans" cxnId="{C982EE80-6C8A-418A-8CD5-E8C4DB6CF583}">
      <dgm:prSet/>
      <dgm:spPr/>
      <dgm:t>
        <a:bodyPr/>
        <a:lstStyle/>
        <a:p>
          <a:endParaRPr lang="es-AR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C5D259D-CE1E-46B5-872A-9F5ED099A604}" type="pres">
      <dgm:prSet presAssocID="{CC9D3255-484D-40EF-828B-1C049665645B}" presName="arrowDiagram" presStyleCnt="0">
        <dgm:presLayoutVars>
          <dgm:chMax val="5"/>
          <dgm:dir/>
          <dgm:resizeHandles val="exact"/>
        </dgm:presLayoutVars>
      </dgm:prSet>
      <dgm:spPr/>
    </dgm:pt>
    <dgm:pt modelId="{7D0EA11C-938A-4A81-83EA-C5B2F03FC13A}" type="pres">
      <dgm:prSet presAssocID="{CC9D3255-484D-40EF-828B-1C049665645B}" presName="arrow" presStyleLbl="bgShp" presStyleIdx="0" presStyleCnt="1" custLinFactNeighborX="281" custLinFactNeighborY="632"/>
      <dgm:spPr/>
    </dgm:pt>
    <dgm:pt modelId="{B15AD75E-D729-4133-B8A4-E40E985FF8B7}" type="pres">
      <dgm:prSet presAssocID="{CC9D3255-484D-40EF-828B-1C049665645B}" presName="arrowDiagram3" presStyleCnt="0"/>
      <dgm:spPr/>
    </dgm:pt>
    <dgm:pt modelId="{D00B2FEE-A95D-47DF-85BE-2482EBBE1E2B}" type="pres">
      <dgm:prSet presAssocID="{D14A6E8F-24BD-4831-83C8-7E5C3277CF62}" presName="bullet3a" presStyleLbl="node1" presStyleIdx="0" presStyleCnt="3"/>
      <dgm:spPr/>
    </dgm:pt>
    <dgm:pt modelId="{A3EC919C-4783-4CDC-AD64-1ED785CF6111}" type="pres">
      <dgm:prSet presAssocID="{D14A6E8F-24BD-4831-83C8-7E5C3277CF62}" presName="textBox3a" presStyleLbl="revTx" presStyleIdx="0" presStyleCnt="3" custScaleX="142165" custLinFactNeighborX="12803" custLinFactNeighborY="171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509098B-007F-402D-84B1-8C35FFDD879D}" type="pres">
      <dgm:prSet presAssocID="{AAFB3337-F1DF-4DBC-BD3B-53C8622C7EE4}" presName="bullet3b" presStyleLbl="node1" presStyleIdx="1" presStyleCnt="3"/>
      <dgm:spPr/>
    </dgm:pt>
    <dgm:pt modelId="{C4280A19-3125-4CFB-A8A3-85FACFD10A3D}" type="pres">
      <dgm:prSet presAssocID="{AAFB3337-F1DF-4DBC-BD3B-53C8622C7EE4}" presName="textBox3b" presStyleLbl="revTx" presStyleIdx="1" presStyleCnt="3" custScaleX="132583" custLinFactNeighborX="24859" custLinFactNeighborY="800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92135A7-3F49-4F68-9DA4-DF5EE17FD581}" type="pres">
      <dgm:prSet presAssocID="{7C67F38D-6072-4042-8D48-EA79A93BF530}" presName="bullet3c" presStyleLbl="node1" presStyleIdx="2" presStyleCnt="3"/>
      <dgm:spPr/>
    </dgm:pt>
    <dgm:pt modelId="{72E8B01E-D8E8-440E-9CBA-56D7B703700A}" type="pres">
      <dgm:prSet presAssocID="{7C67F38D-6072-4042-8D48-EA79A93BF530}" presName="textBox3c" presStyleLbl="revTx" presStyleIdx="2" presStyleCnt="3" custScaleX="151962" custLinFactNeighborX="31214" custLinFactNeighborY="-39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AF30BEA-735B-491D-8716-5150FDA1426F}" type="presOf" srcId="{CC9D3255-484D-40EF-828B-1C049665645B}" destId="{0C5D259D-CE1E-46B5-872A-9F5ED099A604}" srcOrd="0" destOrd="0" presId="urn:microsoft.com/office/officeart/2005/8/layout/arrow2"/>
    <dgm:cxn modelId="{25BC6222-B5EC-44C1-AC4B-99140112BDE4}" type="presOf" srcId="{AAFB3337-F1DF-4DBC-BD3B-53C8622C7EE4}" destId="{C4280A19-3125-4CFB-A8A3-85FACFD10A3D}" srcOrd="0" destOrd="0" presId="urn:microsoft.com/office/officeart/2005/8/layout/arrow2"/>
    <dgm:cxn modelId="{C982EE80-6C8A-418A-8CD5-E8C4DB6CF583}" srcId="{CC9D3255-484D-40EF-828B-1C049665645B}" destId="{AAFB3337-F1DF-4DBC-BD3B-53C8622C7EE4}" srcOrd="1" destOrd="0" parTransId="{C658289F-0C0F-47ED-9660-2798D68977B7}" sibTransId="{93819DD2-B8D1-4A69-80EE-EC8AEB32FE91}"/>
    <dgm:cxn modelId="{611B4334-99BF-4843-8A91-540F975AD4A1}" srcId="{CC9D3255-484D-40EF-828B-1C049665645B}" destId="{7C67F38D-6072-4042-8D48-EA79A93BF530}" srcOrd="2" destOrd="0" parTransId="{B61CF4B7-25D7-4946-881D-9B637B1C97E1}" sibTransId="{6076FA1F-0CB5-4B1F-869F-FC9F86C6D9D4}"/>
    <dgm:cxn modelId="{1C27B87C-421A-4C46-ADD7-555BC3E026EA}" type="presOf" srcId="{7C67F38D-6072-4042-8D48-EA79A93BF530}" destId="{72E8B01E-D8E8-440E-9CBA-56D7B703700A}" srcOrd="0" destOrd="0" presId="urn:microsoft.com/office/officeart/2005/8/layout/arrow2"/>
    <dgm:cxn modelId="{CE3220BB-E5B0-44B7-B8AB-D2D94F3D5A6B}" type="presOf" srcId="{D14A6E8F-24BD-4831-83C8-7E5C3277CF62}" destId="{A3EC919C-4783-4CDC-AD64-1ED785CF6111}" srcOrd="0" destOrd="0" presId="urn:microsoft.com/office/officeart/2005/8/layout/arrow2"/>
    <dgm:cxn modelId="{3CD9D0BE-0100-4664-A103-9B899B044D01}" srcId="{CC9D3255-484D-40EF-828B-1C049665645B}" destId="{D14A6E8F-24BD-4831-83C8-7E5C3277CF62}" srcOrd="0" destOrd="0" parTransId="{D206C04B-3C72-4604-8A51-52EDAC55223D}" sibTransId="{1770DCB7-E013-4241-8CFC-02C89BCC83E1}"/>
    <dgm:cxn modelId="{A0091416-83B6-4AB7-947A-62CAED3D6EC3}" type="presParOf" srcId="{0C5D259D-CE1E-46B5-872A-9F5ED099A604}" destId="{7D0EA11C-938A-4A81-83EA-C5B2F03FC13A}" srcOrd="0" destOrd="0" presId="urn:microsoft.com/office/officeart/2005/8/layout/arrow2"/>
    <dgm:cxn modelId="{B89C916E-8350-43A2-8D19-B01D6E1348D8}" type="presParOf" srcId="{0C5D259D-CE1E-46B5-872A-9F5ED099A604}" destId="{B15AD75E-D729-4133-B8A4-E40E985FF8B7}" srcOrd="1" destOrd="0" presId="urn:microsoft.com/office/officeart/2005/8/layout/arrow2"/>
    <dgm:cxn modelId="{86805280-126B-43B4-ADC8-7872ECD32CB3}" type="presParOf" srcId="{B15AD75E-D729-4133-B8A4-E40E985FF8B7}" destId="{D00B2FEE-A95D-47DF-85BE-2482EBBE1E2B}" srcOrd="0" destOrd="0" presId="urn:microsoft.com/office/officeart/2005/8/layout/arrow2"/>
    <dgm:cxn modelId="{2A77D44E-2A3E-46F4-B81C-257421744A01}" type="presParOf" srcId="{B15AD75E-D729-4133-B8A4-E40E985FF8B7}" destId="{A3EC919C-4783-4CDC-AD64-1ED785CF6111}" srcOrd="1" destOrd="0" presId="urn:microsoft.com/office/officeart/2005/8/layout/arrow2"/>
    <dgm:cxn modelId="{9F53EC5A-20D8-4E7D-8998-F3B4FA302DAB}" type="presParOf" srcId="{B15AD75E-D729-4133-B8A4-E40E985FF8B7}" destId="{C509098B-007F-402D-84B1-8C35FFDD879D}" srcOrd="2" destOrd="0" presId="urn:microsoft.com/office/officeart/2005/8/layout/arrow2"/>
    <dgm:cxn modelId="{0150DA84-9379-4782-90B4-150DE61BB354}" type="presParOf" srcId="{B15AD75E-D729-4133-B8A4-E40E985FF8B7}" destId="{C4280A19-3125-4CFB-A8A3-85FACFD10A3D}" srcOrd="3" destOrd="0" presId="urn:microsoft.com/office/officeart/2005/8/layout/arrow2"/>
    <dgm:cxn modelId="{52AAF97B-ACF4-412F-A596-BFACF4918C61}" type="presParOf" srcId="{B15AD75E-D729-4133-B8A4-E40E985FF8B7}" destId="{192135A7-3F49-4F68-9DA4-DF5EE17FD581}" srcOrd="4" destOrd="0" presId="urn:microsoft.com/office/officeart/2005/8/layout/arrow2"/>
    <dgm:cxn modelId="{7F9211E7-4E11-4A2F-9676-BD2488C5B653}" type="presParOf" srcId="{B15AD75E-D729-4133-B8A4-E40E985FF8B7}" destId="{72E8B01E-D8E8-440E-9CBA-56D7B703700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9D3255-484D-40EF-828B-1C049665645B}" type="doc">
      <dgm:prSet loTypeId="urn:microsoft.com/office/officeart/2005/8/layout/arrow2" loCatId="process" qsTypeId="urn:microsoft.com/office/officeart/2005/8/quickstyle/3d1" qsCatId="3D" csTypeId="urn:microsoft.com/office/officeart/2005/8/colors/accent2_2" csCatId="accent2" phldr="1"/>
      <dgm:spPr/>
    </dgm:pt>
    <dgm:pt modelId="{D14A6E8F-24BD-4831-83C8-7E5C3277CF62}">
      <dgm:prSet phldrT="[Texto]" custT="1"/>
      <dgm:spPr/>
      <dgm:t>
        <a:bodyPr/>
        <a:lstStyle/>
        <a:p>
          <a:pPr algn="ctr"/>
          <a:r>
            <a:rPr lang="es-AR" sz="1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2011 vs 2010</a:t>
          </a:r>
        </a:p>
        <a:p>
          <a:pPr algn="ctr"/>
          <a:r>
            <a:rPr lang="es-AR" sz="1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16,3 %</a:t>
          </a:r>
        </a:p>
        <a:p>
          <a:pPr algn="l"/>
          <a:endParaRPr lang="es-AR" sz="2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206C04B-3C72-4604-8A51-52EDAC55223D}" type="parTrans" cxnId="{3CD9D0BE-0100-4664-A103-9B899B044D01}">
      <dgm:prSet/>
      <dgm:spPr/>
      <dgm:t>
        <a:bodyPr/>
        <a:lstStyle/>
        <a:p>
          <a:endParaRPr lang="es-AR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770DCB7-E013-4241-8CFC-02C89BCC83E1}" type="sibTrans" cxnId="{3CD9D0BE-0100-4664-A103-9B899B044D01}">
      <dgm:prSet/>
      <dgm:spPr/>
      <dgm:t>
        <a:bodyPr/>
        <a:lstStyle/>
        <a:p>
          <a:endParaRPr lang="es-AR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C67F38D-6072-4042-8D48-EA79A93BF530}">
      <dgm:prSet phldrT="[Texto]" custT="1"/>
      <dgm:spPr/>
      <dgm:t>
        <a:bodyPr/>
        <a:lstStyle/>
        <a:p>
          <a:r>
            <a:rPr lang="es-AR" sz="2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2013 vs 2012</a:t>
          </a:r>
        </a:p>
        <a:p>
          <a:r>
            <a:rPr lang="es-AR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36, 2 %</a:t>
          </a:r>
          <a:endParaRPr lang="es-AR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61CF4B7-25D7-4946-881D-9B637B1C97E1}" type="parTrans" cxnId="{611B4334-99BF-4843-8A91-540F975AD4A1}">
      <dgm:prSet/>
      <dgm:spPr/>
      <dgm:t>
        <a:bodyPr/>
        <a:lstStyle/>
        <a:p>
          <a:endParaRPr lang="es-AR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076FA1F-0CB5-4B1F-869F-FC9F86C6D9D4}" type="sibTrans" cxnId="{611B4334-99BF-4843-8A91-540F975AD4A1}">
      <dgm:prSet/>
      <dgm:spPr/>
      <dgm:t>
        <a:bodyPr/>
        <a:lstStyle/>
        <a:p>
          <a:endParaRPr lang="es-AR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AFB3337-F1DF-4DBC-BD3B-53C8622C7EE4}">
      <dgm:prSet phldrT="[Texto]" custT="1"/>
      <dgm:spPr/>
      <dgm:t>
        <a:bodyPr/>
        <a:lstStyle/>
        <a:p>
          <a:r>
            <a:rPr lang="es-AR" sz="2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2012 vs 2011</a:t>
          </a:r>
        </a:p>
        <a:p>
          <a:r>
            <a:rPr lang="es-AR" sz="2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31, 6 %</a:t>
          </a:r>
          <a:endParaRPr lang="es-AR" sz="2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3819DD2-B8D1-4A69-80EE-EC8AEB32FE91}" type="sibTrans" cxnId="{C982EE80-6C8A-418A-8CD5-E8C4DB6CF583}">
      <dgm:prSet/>
      <dgm:spPr/>
      <dgm:t>
        <a:bodyPr/>
        <a:lstStyle/>
        <a:p>
          <a:endParaRPr lang="es-AR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658289F-0C0F-47ED-9660-2798D68977B7}" type="parTrans" cxnId="{C982EE80-6C8A-418A-8CD5-E8C4DB6CF583}">
      <dgm:prSet/>
      <dgm:spPr/>
      <dgm:t>
        <a:bodyPr/>
        <a:lstStyle/>
        <a:p>
          <a:endParaRPr lang="es-AR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C5D259D-CE1E-46B5-872A-9F5ED099A604}" type="pres">
      <dgm:prSet presAssocID="{CC9D3255-484D-40EF-828B-1C049665645B}" presName="arrowDiagram" presStyleCnt="0">
        <dgm:presLayoutVars>
          <dgm:chMax val="5"/>
          <dgm:dir/>
          <dgm:resizeHandles val="exact"/>
        </dgm:presLayoutVars>
      </dgm:prSet>
      <dgm:spPr/>
    </dgm:pt>
    <dgm:pt modelId="{7D0EA11C-938A-4A81-83EA-C5B2F03FC13A}" type="pres">
      <dgm:prSet presAssocID="{CC9D3255-484D-40EF-828B-1C049665645B}" presName="arrow" presStyleLbl="bgShp" presStyleIdx="0" presStyleCnt="1" custLinFactNeighborX="281" custLinFactNeighborY="632"/>
      <dgm:spPr/>
    </dgm:pt>
    <dgm:pt modelId="{B15AD75E-D729-4133-B8A4-E40E985FF8B7}" type="pres">
      <dgm:prSet presAssocID="{CC9D3255-484D-40EF-828B-1C049665645B}" presName="arrowDiagram3" presStyleCnt="0"/>
      <dgm:spPr/>
    </dgm:pt>
    <dgm:pt modelId="{D00B2FEE-A95D-47DF-85BE-2482EBBE1E2B}" type="pres">
      <dgm:prSet presAssocID="{D14A6E8F-24BD-4831-83C8-7E5C3277CF62}" presName="bullet3a" presStyleLbl="node1" presStyleIdx="0" presStyleCnt="3"/>
      <dgm:spPr/>
    </dgm:pt>
    <dgm:pt modelId="{A3EC919C-4783-4CDC-AD64-1ED785CF6111}" type="pres">
      <dgm:prSet presAssocID="{D14A6E8F-24BD-4831-83C8-7E5C3277CF62}" presName="textBox3a" presStyleLbl="revTx" presStyleIdx="0" presStyleCnt="3" custScaleX="142165" custLinFactNeighborX="12803" custLinFactNeighborY="171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509098B-007F-402D-84B1-8C35FFDD879D}" type="pres">
      <dgm:prSet presAssocID="{AAFB3337-F1DF-4DBC-BD3B-53C8622C7EE4}" presName="bullet3b" presStyleLbl="node1" presStyleIdx="1" presStyleCnt="3"/>
      <dgm:spPr/>
    </dgm:pt>
    <dgm:pt modelId="{C4280A19-3125-4CFB-A8A3-85FACFD10A3D}" type="pres">
      <dgm:prSet presAssocID="{AAFB3337-F1DF-4DBC-BD3B-53C8622C7EE4}" presName="textBox3b" presStyleLbl="revTx" presStyleIdx="1" presStyleCnt="3" custScaleX="132583" custLinFactNeighborX="24859" custLinFactNeighborY="800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92135A7-3F49-4F68-9DA4-DF5EE17FD581}" type="pres">
      <dgm:prSet presAssocID="{7C67F38D-6072-4042-8D48-EA79A93BF530}" presName="bullet3c" presStyleLbl="node1" presStyleIdx="2" presStyleCnt="3"/>
      <dgm:spPr/>
    </dgm:pt>
    <dgm:pt modelId="{72E8B01E-D8E8-440E-9CBA-56D7B703700A}" type="pres">
      <dgm:prSet presAssocID="{7C67F38D-6072-4042-8D48-EA79A93BF530}" presName="textBox3c" presStyleLbl="revTx" presStyleIdx="2" presStyleCnt="3" custScaleX="151962" custLinFactNeighborX="31214" custLinFactNeighborY="-39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6CF1701-395A-461F-A839-7C4A96C6E4E4}" type="presOf" srcId="{CC9D3255-484D-40EF-828B-1C049665645B}" destId="{0C5D259D-CE1E-46B5-872A-9F5ED099A604}" srcOrd="0" destOrd="0" presId="urn:microsoft.com/office/officeart/2005/8/layout/arrow2"/>
    <dgm:cxn modelId="{332AC1DF-A5F2-40B9-BF75-B5C5379D6F08}" type="presOf" srcId="{AAFB3337-F1DF-4DBC-BD3B-53C8622C7EE4}" destId="{C4280A19-3125-4CFB-A8A3-85FACFD10A3D}" srcOrd="0" destOrd="0" presId="urn:microsoft.com/office/officeart/2005/8/layout/arrow2"/>
    <dgm:cxn modelId="{C982EE80-6C8A-418A-8CD5-E8C4DB6CF583}" srcId="{CC9D3255-484D-40EF-828B-1C049665645B}" destId="{AAFB3337-F1DF-4DBC-BD3B-53C8622C7EE4}" srcOrd="1" destOrd="0" parTransId="{C658289F-0C0F-47ED-9660-2798D68977B7}" sibTransId="{93819DD2-B8D1-4A69-80EE-EC8AEB32FE91}"/>
    <dgm:cxn modelId="{755B0B18-1524-44B2-A050-80D4E905361E}" type="presOf" srcId="{D14A6E8F-24BD-4831-83C8-7E5C3277CF62}" destId="{A3EC919C-4783-4CDC-AD64-1ED785CF6111}" srcOrd="0" destOrd="0" presId="urn:microsoft.com/office/officeart/2005/8/layout/arrow2"/>
    <dgm:cxn modelId="{D9E86978-6B4A-4545-B93B-9E6A125D005C}" type="presOf" srcId="{7C67F38D-6072-4042-8D48-EA79A93BF530}" destId="{72E8B01E-D8E8-440E-9CBA-56D7B703700A}" srcOrd="0" destOrd="0" presId="urn:microsoft.com/office/officeart/2005/8/layout/arrow2"/>
    <dgm:cxn modelId="{611B4334-99BF-4843-8A91-540F975AD4A1}" srcId="{CC9D3255-484D-40EF-828B-1C049665645B}" destId="{7C67F38D-6072-4042-8D48-EA79A93BF530}" srcOrd="2" destOrd="0" parTransId="{B61CF4B7-25D7-4946-881D-9B637B1C97E1}" sibTransId="{6076FA1F-0CB5-4B1F-869F-FC9F86C6D9D4}"/>
    <dgm:cxn modelId="{3CD9D0BE-0100-4664-A103-9B899B044D01}" srcId="{CC9D3255-484D-40EF-828B-1C049665645B}" destId="{D14A6E8F-24BD-4831-83C8-7E5C3277CF62}" srcOrd="0" destOrd="0" parTransId="{D206C04B-3C72-4604-8A51-52EDAC55223D}" sibTransId="{1770DCB7-E013-4241-8CFC-02C89BCC83E1}"/>
    <dgm:cxn modelId="{BFCCDAE8-5854-4CAC-871B-DBD3197A94DC}" type="presParOf" srcId="{0C5D259D-CE1E-46B5-872A-9F5ED099A604}" destId="{7D0EA11C-938A-4A81-83EA-C5B2F03FC13A}" srcOrd="0" destOrd="0" presId="urn:microsoft.com/office/officeart/2005/8/layout/arrow2"/>
    <dgm:cxn modelId="{574348F8-878F-4258-BA56-1643AE75E3A7}" type="presParOf" srcId="{0C5D259D-CE1E-46B5-872A-9F5ED099A604}" destId="{B15AD75E-D729-4133-B8A4-E40E985FF8B7}" srcOrd="1" destOrd="0" presId="urn:microsoft.com/office/officeart/2005/8/layout/arrow2"/>
    <dgm:cxn modelId="{378DC9F9-500F-4D44-A684-2F0A40756FBB}" type="presParOf" srcId="{B15AD75E-D729-4133-B8A4-E40E985FF8B7}" destId="{D00B2FEE-A95D-47DF-85BE-2482EBBE1E2B}" srcOrd="0" destOrd="0" presId="urn:microsoft.com/office/officeart/2005/8/layout/arrow2"/>
    <dgm:cxn modelId="{7E6C5269-2D65-42E1-90D0-F4BC2B7440AE}" type="presParOf" srcId="{B15AD75E-D729-4133-B8A4-E40E985FF8B7}" destId="{A3EC919C-4783-4CDC-AD64-1ED785CF6111}" srcOrd="1" destOrd="0" presId="urn:microsoft.com/office/officeart/2005/8/layout/arrow2"/>
    <dgm:cxn modelId="{70DE232C-2EF6-4EF5-B44F-DF395F5ECFEC}" type="presParOf" srcId="{B15AD75E-D729-4133-B8A4-E40E985FF8B7}" destId="{C509098B-007F-402D-84B1-8C35FFDD879D}" srcOrd="2" destOrd="0" presId="urn:microsoft.com/office/officeart/2005/8/layout/arrow2"/>
    <dgm:cxn modelId="{06922B52-1456-4FC6-98F9-E2FAEDBD515E}" type="presParOf" srcId="{B15AD75E-D729-4133-B8A4-E40E985FF8B7}" destId="{C4280A19-3125-4CFB-A8A3-85FACFD10A3D}" srcOrd="3" destOrd="0" presId="urn:microsoft.com/office/officeart/2005/8/layout/arrow2"/>
    <dgm:cxn modelId="{02318C36-44EF-4C35-AE66-A243BD549367}" type="presParOf" srcId="{B15AD75E-D729-4133-B8A4-E40E985FF8B7}" destId="{192135A7-3F49-4F68-9DA4-DF5EE17FD581}" srcOrd="4" destOrd="0" presId="urn:microsoft.com/office/officeart/2005/8/layout/arrow2"/>
    <dgm:cxn modelId="{2B6AF59D-3DA1-4C7B-9E28-7F00CA9CE27E}" type="presParOf" srcId="{B15AD75E-D729-4133-B8A4-E40E985FF8B7}" destId="{72E8B01E-D8E8-440E-9CBA-56D7B703700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8FC7E7-7704-4D3D-A006-A10C00004AD4}">
      <dsp:nvSpPr>
        <dsp:cNvPr id="0" name=""/>
        <dsp:cNvSpPr/>
      </dsp:nvSpPr>
      <dsp:spPr>
        <a:xfrm>
          <a:off x="1965698" y="1590"/>
          <a:ext cx="1397194" cy="698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700" kern="1200" dirty="0" smtClean="0"/>
            <a:t>53702</a:t>
          </a:r>
          <a:endParaRPr lang="es-AR" sz="3700" kern="1200" dirty="0"/>
        </a:p>
      </dsp:txBody>
      <dsp:txXfrm>
        <a:off x="1965698" y="1590"/>
        <a:ext cx="1397194" cy="698597"/>
      </dsp:txXfrm>
    </dsp:sp>
    <dsp:sp modelId="{5816E165-E416-4412-B1C7-B559F43EC212}">
      <dsp:nvSpPr>
        <dsp:cNvPr id="0" name=""/>
        <dsp:cNvSpPr/>
      </dsp:nvSpPr>
      <dsp:spPr>
        <a:xfrm>
          <a:off x="2105418" y="700188"/>
          <a:ext cx="139719" cy="523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947"/>
              </a:lnTo>
              <a:lnTo>
                <a:pt x="139719" y="52394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D93D6-9D95-40D5-80BC-9999ABC46BA7}">
      <dsp:nvSpPr>
        <dsp:cNvPr id="0" name=""/>
        <dsp:cNvSpPr/>
      </dsp:nvSpPr>
      <dsp:spPr>
        <a:xfrm>
          <a:off x="2245137" y="874837"/>
          <a:ext cx="1117755" cy="698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900" kern="1200" dirty="0" smtClean="0"/>
            <a:t>147</a:t>
          </a:r>
          <a:endParaRPr lang="es-AR" sz="3900" kern="1200" dirty="0"/>
        </a:p>
      </dsp:txBody>
      <dsp:txXfrm>
        <a:off x="2245137" y="874837"/>
        <a:ext cx="1117755" cy="698597"/>
      </dsp:txXfrm>
    </dsp:sp>
    <dsp:sp modelId="{4F98B309-1997-46EA-B251-7C3C943BC8C2}">
      <dsp:nvSpPr>
        <dsp:cNvPr id="0" name=""/>
        <dsp:cNvSpPr/>
      </dsp:nvSpPr>
      <dsp:spPr>
        <a:xfrm>
          <a:off x="2105418" y="700188"/>
          <a:ext cx="139719" cy="1397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7194"/>
              </a:lnTo>
              <a:lnTo>
                <a:pt x="139719" y="139719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10B04-5FB5-49F9-BE48-44A8CAAD4B49}">
      <dsp:nvSpPr>
        <dsp:cNvPr id="0" name=""/>
        <dsp:cNvSpPr/>
      </dsp:nvSpPr>
      <dsp:spPr>
        <a:xfrm>
          <a:off x="2245137" y="1748083"/>
          <a:ext cx="1117755" cy="698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900" kern="1200" dirty="0" smtClean="0"/>
            <a:t>6</a:t>
          </a:r>
          <a:endParaRPr lang="es-AR" sz="3900" kern="1200" dirty="0"/>
        </a:p>
      </dsp:txBody>
      <dsp:txXfrm>
        <a:off x="2245137" y="1748083"/>
        <a:ext cx="1117755" cy="6985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0EA11C-938A-4A81-83EA-C5B2F03FC13A}">
      <dsp:nvSpPr>
        <dsp:cNvPr id="0" name=""/>
        <dsp:cNvSpPr/>
      </dsp:nvSpPr>
      <dsp:spPr>
        <a:xfrm>
          <a:off x="514378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00B2FEE-A95D-47DF-85BE-2482EBBE1E2B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EC919C-4783-4CDC-AD64-1ED785CF6111}">
      <dsp:nvSpPr>
        <dsp:cNvPr id="0" name=""/>
        <dsp:cNvSpPr/>
      </dsp:nvSpPr>
      <dsp:spPr>
        <a:xfrm>
          <a:off x="1368147" y="3217959"/>
          <a:ext cx="2398720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2011 vs 2010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15,1 %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4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368147" y="3217959"/>
        <a:ext cx="2398720" cy="1308003"/>
      </dsp:txXfrm>
    </dsp:sp>
    <dsp:sp modelId="{C509098B-007F-402D-84B1-8C35FFDD879D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280A19-3125-4CFB-A8A3-85FACFD10A3D}">
      <dsp:nvSpPr>
        <dsp:cNvPr id="0" name=""/>
        <dsp:cNvSpPr/>
      </dsp:nvSpPr>
      <dsp:spPr>
        <a:xfrm>
          <a:off x="3394715" y="2063839"/>
          <a:ext cx="2304252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2012 vs 2011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20, 5 %</a:t>
          </a:r>
          <a:endParaRPr lang="es-AR" sz="20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394715" y="2063839"/>
        <a:ext cx="2304252" cy="2462123"/>
      </dsp:txXfrm>
    </dsp:sp>
    <dsp:sp modelId="{192135A7-3F49-4F68-9DA4-DF5EE17FD581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E8B01E-D8E8-440E-9CBA-56D7B703700A}">
      <dsp:nvSpPr>
        <dsp:cNvPr id="0" name=""/>
        <dsp:cNvSpPr/>
      </dsp:nvSpPr>
      <dsp:spPr>
        <a:xfrm>
          <a:off x="5400602" y="1368151"/>
          <a:ext cx="2641053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2013 vs 2012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29, 8 %</a:t>
          </a:r>
          <a:endParaRPr lang="es-AR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400602" y="1368151"/>
        <a:ext cx="2641053" cy="31455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0EA11C-938A-4A81-83EA-C5B2F03FC13A}">
      <dsp:nvSpPr>
        <dsp:cNvPr id="0" name=""/>
        <dsp:cNvSpPr/>
      </dsp:nvSpPr>
      <dsp:spPr>
        <a:xfrm>
          <a:off x="514378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00B2FEE-A95D-47DF-85BE-2482EBBE1E2B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EC919C-4783-4CDC-AD64-1ED785CF6111}">
      <dsp:nvSpPr>
        <dsp:cNvPr id="0" name=""/>
        <dsp:cNvSpPr/>
      </dsp:nvSpPr>
      <dsp:spPr>
        <a:xfrm>
          <a:off x="1368147" y="3217959"/>
          <a:ext cx="2398720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2011 vs 2010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16,3 %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4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368147" y="3217959"/>
        <a:ext cx="2398720" cy="1308003"/>
      </dsp:txXfrm>
    </dsp:sp>
    <dsp:sp modelId="{C509098B-007F-402D-84B1-8C35FFDD879D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280A19-3125-4CFB-A8A3-85FACFD10A3D}">
      <dsp:nvSpPr>
        <dsp:cNvPr id="0" name=""/>
        <dsp:cNvSpPr/>
      </dsp:nvSpPr>
      <dsp:spPr>
        <a:xfrm>
          <a:off x="3394715" y="2063839"/>
          <a:ext cx="2304252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2012 vs 2011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31, 6 %</a:t>
          </a:r>
          <a:endParaRPr lang="es-AR" sz="20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394715" y="2063839"/>
        <a:ext cx="2304252" cy="2462123"/>
      </dsp:txXfrm>
    </dsp:sp>
    <dsp:sp modelId="{192135A7-3F49-4F68-9DA4-DF5EE17FD581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E8B01E-D8E8-440E-9CBA-56D7B703700A}">
      <dsp:nvSpPr>
        <dsp:cNvPr id="0" name=""/>
        <dsp:cNvSpPr/>
      </dsp:nvSpPr>
      <dsp:spPr>
        <a:xfrm>
          <a:off x="5400602" y="1368151"/>
          <a:ext cx="2641053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2013 vs 2012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36, 2 %</a:t>
          </a:r>
          <a:endParaRPr lang="es-AR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400602" y="1368151"/>
        <a:ext cx="2641053" cy="314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62B4B-2B9C-4323-8C8B-20F93CBA783B}" type="datetimeFigureOut">
              <a:rPr lang="es-AR" smtClean="0"/>
              <a:pPr/>
              <a:t>28/08/2013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60363-827B-4A0C-9AB0-ECFFD961BA0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80BF8-85C6-46A2-B9BE-8C27DA2ACB52}" type="datetimeFigureOut">
              <a:rPr lang="es-AR" smtClean="0"/>
              <a:pPr/>
              <a:t>28/08/2013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99315-076F-43A7-9EA2-C526A638C9E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10</a:t>
            </a:fld>
            <a:endParaRPr 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11</a:t>
            </a:fld>
            <a:endParaRPr lang="es-A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12</a:t>
            </a:fld>
            <a:endParaRPr lang="es-A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13</a:t>
            </a:fld>
            <a:endParaRPr lang="es-A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14</a:t>
            </a:fld>
            <a:endParaRPr lang="es-A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15</a:t>
            </a:fld>
            <a:endParaRPr lang="es-A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16</a:t>
            </a:fld>
            <a:endParaRPr lang="es-A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17</a:t>
            </a:fld>
            <a:endParaRPr lang="es-A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18</a:t>
            </a:fld>
            <a:endParaRPr lang="es-A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19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</a:t>
            </a:fld>
            <a:endParaRPr lang="es-A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20</a:t>
            </a:fld>
            <a:endParaRPr lang="es-A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21</a:t>
            </a:fld>
            <a:endParaRPr lang="es-A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0F19F-1E18-4A14-8AC1-59B2272FA813}" type="slidenum">
              <a:rPr lang="es-ES_tradnl"/>
              <a:pPr/>
              <a:t>22</a:t>
            </a:fld>
            <a:endParaRPr lang="es-ES_tradnl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23</a:t>
            </a:fld>
            <a:endParaRPr lang="es-A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24</a:t>
            </a:fld>
            <a:endParaRPr lang="es-A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25</a:t>
            </a:fld>
            <a:endParaRPr lang="es-A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26</a:t>
            </a:fld>
            <a:endParaRPr lang="es-A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27</a:t>
            </a:fld>
            <a:endParaRPr lang="es-A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28</a:t>
            </a:fld>
            <a:endParaRPr lang="es-A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29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30</a:t>
            </a:fld>
            <a:endParaRPr lang="es-A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31</a:t>
            </a:fld>
            <a:endParaRPr lang="es-A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32</a:t>
            </a:fld>
            <a:endParaRPr lang="es-A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33</a:t>
            </a:fld>
            <a:endParaRPr lang="es-A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34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5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6</a:t>
            </a:fld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7</a:t>
            </a:fld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8</a:t>
            </a:fld>
            <a:endParaRPr 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9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91264" cy="580926"/>
          </a:xfrm>
        </p:spPr>
        <p:txBody>
          <a:bodyPr>
            <a:noAutofit/>
          </a:bodyPr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A847CFC-816F-41D0-AAC0-9BF4FEBC753E}" type="datetimeFigureOut">
              <a:rPr lang="es-ES" smtClean="0"/>
              <a:pPr/>
              <a:t>28/08/2013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15616" y="1567654"/>
            <a:ext cx="4818383" cy="2324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2000" b="1" dirty="0" err="1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Expoestrategas</a:t>
            </a:r>
            <a:r>
              <a:rPr lang="es-ES_tradnl" sz="20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2013</a:t>
            </a:r>
          </a:p>
        </p:txBody>
      </p:sp>
      <p:pic>
        <p:nvPicPr>
          <p:cNvPr id="7" name="20 Imagen" descr="logo-CESV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276872"/>
            <a:ext cx="2957512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ESVI AEREA_01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124744"/>
            <a:ext cx="4283968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67544" y="4797152"/>
            <a:ext cx="8291264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Robo de Automotores. Comportamiento </a:t>
            </a:r>
            <a:r>
              <a:rPr lang="es-AR" sz="32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siniestral</a:t>
            </a:r>
            <a:r>
              <a:rPr lang="es-AR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en la última década. Impacto en los índices SIARA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ROBO TOTAL - PAIS</a:t>
            </a:r>
            <a:endParaRPr lang="es-AR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67544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51520" y="6093296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Fuente: Datos Sistema Integrado SOFIA extrapolados – 60% mkt share </a:t>
            </a:r>
            <a:endParaRPr lang="es-AR" sz="14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14 Marcador de contenido" descr="robo_M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2337164"/>
            <a:ext cx="4680520" cy="2833358"/>
          </a:xfrm>
        </p:spPr>
      </p:pic>
      <p:sp>
        <p:nvSpPr>
          <p:cNvPr id="14" name="13 CuadroTexto"/>
          <p:cNvSpPr txBox="1"/>
          <p:nvPr/>
        </p:nvSpPr>
        <p:spPr>
          <a:xfrm>
            <a:off x="539552" y="141277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Variación 1° Semestre </a:t>
            </a:r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2013</a:t>
            </a:r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Vs 1° Semestre </a:t>
            </a:r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</a:p>
        </p:txBody>
      </p:sp>
      <p:sp>
        <p:nvSpPr>
          <p:cNvPr id="16" name="15 Flecha arriba"/>
          <p:cNvSpPr/>
          <p:nvPr/>
        </p:nvSpPr>
        <p:spPr>
          <a:xfrm>
            <a:off x="5724128" y="3284984"/>
            <a:ext cx="1080120" cy="1656184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CuadroTexto"/>
          <p:cNvSpPr txBox="1"/>
          <p:nvPr/>
        </p:nvSpPr>
        <p:spPr>
          <a:xfrm>
            <a:off x="6876256" y="386104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6,9 %</a:t>
            </a:r>
            <a:endParaRPr lang="es-AR" sz="40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467544" y="1988840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2000" dirty="0" smtClean="0"/>
              <a:t> </a:t>
            </a:r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Interior Bs As	       10,1 %      </a:t>
            </a:r>
          </a:p>
          <a:p>
            <a:pPr algn="just">
              <a:lnSpc>
                <a:spcPct val="150000"/>
              </a:lnSpc>
            </a:pPr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Santa Fé              14,7 %</a:t>
            </a:r>
          </a:p>
          <a:p>
            <a:pPr algn="just">
              <a:lnSpc>
                <a:spcPct val="150000"/>
              </a:lnSpc>
            </a:pPr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Córdoba               23,7 %</a:t>
            </a:r>
          </a:p>
          <a:p>
            <a:pPr algn="just">
              <a:lnSpc>
                <a:spcPct val="150000"/>
              </a:lnSpc>
            </a:pPr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Mendoza              26,5 %</a:t>
            </a:r>
            <a:endParaRPr lang="es-AR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ROBO TOTAL - ZONAS</a:t>
            </a:r>
            <a:endParaRPr lang="es-AR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67544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51520" y="6093296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Fuente: Datos Sistema Integrado SOFIA extrapolados – 60% mkt share 2013</a:t>
            </a:r>
            <a:endParaRPr lang="es-AR" sz="14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141277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Variación 1° Semestre 2013 Vs 1° Semestre 2012</a:t>
            </a:r>
          </a:p>
        </p:txBody>
      </p:sp>
      <p:pic>
        <p:nvPicPr>
          <p:cNvPr id="8" name="7 Marcador de contenido" descr="AR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64464" y="1866866"/>
            <a:ext cx="2611792" cy="4259297"/>
          </a:xfrm>
        </p:spPr>
      </p:pic>
      <p:sp>
        <p:nvSpPr>
          <p:cNvPr id="7" name="6 Cerrar llave"/>
          <p:cNvSpPr/>
          <p:nvPr/>
        </p:nvSpPr>
        <p:spPr>
          <a:xfrm>
            <a:off x="3995936" y="2060848"/>
            <a:ext cx="216024" cy="180020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 Flecha arriba"/>
          <p:cNvSpPr/>
          <p:nvPr/>
        </p:nvSpPr>
        <p:spPr bwMode="auto">
          <a:xfrm>
            <a:off x="2786658" y="2085231"/>
            <a:ext cx="216024" cy="299159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13" name="1 Flecha arriba"/>
          <p:cNvSpPr/>
          <p:nvPr/>
        </p:nvSpPr>
        <p:spPr bwMode="auto">
          <a:xfrm>
            <a:off x="2786658" y="2540521"/>
            <a:ext cx="216024" cy="299159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14" name="1 Flecha arriba"/>
          <p:cNvSpPr/>
          <p:nvPr/>
        </p:nvSpPr>
        <p:spPr bwMode="auto">
          <a:xfrm>
            <a:off x="2786658" y="3029258"/>
            <a:ext cx="216024" cy="299159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15" name="1 Flecha arriba"/>
          <p:cNvSpPr/>
          <p:nvPr/>
        </p:nvSpPr>
        <p:spPr bwMode="auto">
          <a:xfrm>
            <a:off x="2786658" y="3486150"/>
            <a:ext cx="216024" cy="299159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ROBO TOTAL - GBA</a:t>
            </a:r>
            <a:endParaRPr lang="es-AR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67544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51520" y="6093296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Fuente: Datos Sistema Integrado SOFIA extrapolados – 60% mkt share 2013</a:t>
            </a:r>
            <a:endParaRPr lang="es-AR" sz="14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10 Marcador de contenido" descr="GB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15711" y="1844824"/>
            <a:ext cx="5076569" cy="4245753"/>
          </a:xfrm>
        </p:spPr>
      </p:pic>
      <p:sp>
        <p:nvSpPr>
          <p:cNvPr id="7" name="6 CuadroTexto"/>
          <p:cNvSpPr txBox="1"/>
          <p:nvPr/>
        </p:nvSpPr>
        <p:spPr>
          <a:xfrm>
            <a:off x="539552" y="141277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Variación 1° Semestre </a:t>
            </a:r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2013</a:t>
            </a:r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Vs 1° Semestre </a:t>
            </a:r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ROBO TOTAL - GBA</a:t>
            </a:r>
            <a:endParaRPr lang="es-AR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67544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539552" y="141277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Distribución Robos por Zona</a:t>
            </a:r>
          </a:p>
        </p:txBody>
      </p:sp>
      <p:pic>
        <p:nvPicPr>
          <p:cNvPr id="820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45187"/>
          <a:stretch>
            <a:fillRect/>
          </a:stretch>
        </p:blipFill>
        <p:spPr bwMode="auto">
          <a:xfrm>
            <a:off x="467544" y="1916832"/>
            <a:ext cx="82296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395536" y="5365665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Tras mas de una década de la crisis del 2001, podemos observar que el robo se trasladó en parte desde la Capital Federal hacia el Interior del país.</a:t>
            </a:r>
            <a:endParaRPr lang="es-AR" sz="20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571" y="3789040"/>
            <a:ext cx="13430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2738" y="3789040"/>
            <a:ext cx="1238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5580" y="3779515"/>
            <a:ext cx="40767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2755" y="3789040"/>
            <a:ext cx="1628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ROBO TOTAL – Por Partido</a:t>
            </a:r>
            <a:endParaRPr lang="es-AR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67544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39552" y="170080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comprender la distribución de robos por partido,</a:t>
            </a:r>
          </a:p>
          <a:p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analizamos </a:t>
            </a:r>
            <a:r>
              <a:rPr lang="es-AR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tres indicadores</a:t>
            </a:r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707904" y="328498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Participación</a:t>
            </a:r>
            <a:endParaRPr lang="es-AR" sz="20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763688" y="328498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Población</a:t>
            </a:r>
            <a:endParaRPr lang="es-AR" sz="20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055768" y="2708920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Variación contra Año Anterior</a:t>
            </a:r>
            <a:endParaRPr lang="es-AR" sz="20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39552" y="5529426"/>
            <a:ext cx="8064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/>
            </a:pPr>
            <a:r>
              <a:rPr lang="es-ES" sz="1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Fuente: </a:t>
            </a:r>
          </a:p>
          <a:p>
            <a:pPr>
              <a:defRPr sz="1000"/>
            </a:pPr>
            <a:r>
              <a:rPr lang="es-E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Robos denunciados en el periodo Enero - Junio 2013     </a:t>
            </a:r>
          </a:p>
          <a:p>
            <a:pPr>
              <a:defRPr sz="1000"/>
            </a:pPr>
            <a:r>
              <a:rPr lang="es-E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Población por partido: Según Censo 2010.</a:t>
            </a:r>
          </a:p>
          <a:p>
            <a:pPr>
              <a:defRPr sz="1000"/>
            </a:pPr>
            <a:r>
              <a:rPr lang="es-E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Barras: Representan la participación  de los robos del partido en el total de la zona. Total = 100 %</a:t>
            </a:r>
          </a:p>
          <a:p>
            <a:endParaRPr lang="es-AR" sz="20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67544" y="3789040"/>
            <a:ext cx="1440160" cy="461665"/>
          </a:xfrm>
          <a:prstGeom prst="rect">
            <a:avLst/>
          </a:prstGeom>
          <a:solidFill>
            <a:schemeClr val="bg1"/>
          </a:solidFill>
        </p:spPr>
        <p:txBody>
          <a:bodyPr wrap="square" rIns="144000" rtlCol="0">
            <a:spAutoFit/>
          </a:bodyPr>
          <a:lstStyle/>
          <a:p>
            <a:pPr algn="r"/>
            <a:r>
              <a:rPr lang="es-AR" sz="12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General </a:t>
            </a:r>
            <a:endParaRPr lang="es-AR" sz="1100" b="1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s-AR" sz="12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San Martín</a:t>
            </a:r>
            <a:endParaRPr lang="es-AR" sz="12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6171" y="3736082"/>
            <a:ext cx="5914181" cy="51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13 Grupo"/>
          <p:cNvGrpSpPr/>
          <p:nvPr/>
        </p:nvGrpSpPr>
        <p:grpSpPr>
          <a:xfrm>
            <a:off x="1691680" y="4293096"/>
            <a:ext cx="648072" cy="1002779"/>
            <a:chOff x="3419872" y="4192513"/>
            <a:chExt cx="648072" cy="1002779"/>
          </a:xfrm>
        </p:grpSpPr>
        <p:pic>
          <p:nvPicPr>
            <p:cNvPr id="15" name="Picture 4" descr="P:\GERENCIA GENERAL\GESTION Y ESTADISTICA\Estadísticas para Gastón\EXPOESTRATEGAS\2013\ROBOS\poblaci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33413" y="4192513"/>
              <a:ext cx="290515" cy="64807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6" name="15 Rectángulo redondeado"/>
            <p:cNvSpPr/>
            <p:nvPr/>
          </p:nvSpPr>
          <p:spPr>
            <a:xfrm>
              <a:off x="3419872" y="4835252"/>
              <a:ext cx="648072" cy="36004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s-AR" sz="105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14,3 %</a:t>
              </a:r>
              <a:endParaRPr lang="es-AR" sz="105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7259116" y="4177655"/>
            <a:ext cx="1057300" cy="1051545"/>
            <a:chOff x="4162772" y="4293096"/>
            <a:chExt cx="1057300" cy="1051545"/>
          </a:xfrm>
        </p:grpSpPr>
        <p:pic>
          <p:nvPicPr>
            <p:cNvPr id="25" name="24 Imagen" descr="autit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4780" y="4293096"/>
              <a:ext cx="985292" cy="771812"/>
            </a:xfrm>
            <a:prstGeom prst="rect">
              <a:avLst/>
            </a:prstGeom>
          </p:spPr>
        </p:pic>
        <p:pic>
          <p:nvPicPr>
            <p:cNvPr id="5837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62772" y="5013176"/>
              <a:ext cx="1714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21 Rectángulo redondeado"/>
            <p:cNvSpPr/>
            <p:nvPr/>
          </p:nvSpPr>
          <p:spPr>
            <a:xfrm>
              <a:off x="4427984" y="4941168"/>
              <a:ext cx="652264" cy="40347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5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37,8 %</a:t>
              </a:r>
              <a:endParaRPr lang="es-AR" sz="105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5373216"/>
            <a:ext cx="2133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24" grpId="0"/>
      <p:bldP spid="27" grpId="0" animBg="1"/>
      <p:bldP spid="2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8044" t="15579" r="14260" b="75497"/>
          <a:stretch>
            <a:fillRect/>
          </a:stretch>
        </p:blipFill>
        <p:spPr bwMode="auto">
          <a:xfrm>
            <a:off x="1259632" y="3717032"/>
            <a:ext cx="72008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ROBO TOTAL – Por Partido</a:t>
            </a:r>
            <a:endParaRPr lang="es-AR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67544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39552" y="170080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comprender la distribución de robos por partido,</a:t>
            </a:r>
          </a:p>
          <a:p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analizamos </a:t>
            </a:r>
            <a:r>
              <a:rPr lang="es-AR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tres indicadores</a:t>
            </a:r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707904" y="328498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Participación</a:t>
            </a:r>
            <a:endParaRPr lang="es-AR" sz="20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763688" y="328498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Población</a:t>
            </a:r>
            <a:endParaRPr lang="es-AR" sz="20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055768" y="2845385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Variación contra Año Anterior</a:t>
            </a:r>
            <a:endParaRPr lang="es-AR" sz="20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39552" y="5529426"/>
            <a:ext cx="8064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/>
            </a:pPr>
            <a:r>
              <a:rPr lang="es-ES" sz="1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Fuente: </a:t>
            </a:r>
          </a:p>
          <a:p>
            <a:pPr>
              <a:defRPr sz="1000"/>
            </a:pPr>
            <a:r>
              <a:rPr lang="es-E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Robos denunciados en el periodo Enero - Junio 2013     </a:t>
            </a:r>
          </a:p>
          <a:p>
            <a:pPr>
              <a:defRPr sz="1000"/>
            </a:pPr>
            <a:r>
              <a:rPr lang="es-E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Población por partido: Según Censo 2010.</a:t>
            </a:r>
          </a:p>
          <a:p>
            <a:pPr>
              <a:defRPr sz="1000"/>
            </a:pPr>
            <a:r>
              <a:rPr lang="es-E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Barras: Representan la participación  de los robos del partido en el total de la zona. Total = 100 %</a:t>
            </a:r>
          </a:p>
          <a:p>
            <a:endParaRPr lang="es-AR" sz="20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34777" y="3851523"/>
            <a:ext cx="1440160" cy="276999"/>
          </a:xfrm>
          <a:prstGeom prst="rect">
            <a:avLst/>
          </a:prstGeom>
          <a:solidFill>
            <a:schemeClr val="bg1"/>
          </a:solidFill>
        </p:spPr>
        <p:txBody>
          <a:bodyPr wrap="square" rIns="144000" rtlCol="0">
            <a:spAutoFit/>
          </a:bodyPr>
          <a:lstStyle/>
          <a:p>
            <a:pPr algn="r"/>
            <a:r>
              <a:rPr lang="es-AR" sz="12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Lanus</a:t>
            </a:r>
            <a:endParaRPr lang="es-AR" sz="12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1763688" y="4221088"/>
            <a:ext cx="648072" cy="1008112"/>
            <a:chOff x="2627784" y="4177655"/>
            <a:chExt cx="648072" cy="1008112"/>
          </a:xfrm>
        </p:grpSpPr>
        <p:pic>
          <p:nvPicPr>
            <p:cNvPr id="4100" name="Picture 4" descr="P:\GERENCIA GENERAL\GESTION Y ESTADISTICA\Estadísticas para Gastón\EXPOESTRATEGAS\2013\ROBOS\poblaci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41325" y="4177655"/>
              <a:ext cx="290515" cy="64807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7" name="16 Rectángulo redondeado"/>
            <p:cNvSpPr/>
            <p:nvPr/>
          </p:nvSpPr>
          <p:spPr>
            <a:xfrm>
              <a:off x="2627784" y="4825727"/>
              <a:ext cx="648072" cy="36004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s-AR" sz="105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11,6 %</a:t>
              </a:r>
              <a:endParaRPr lang="es-AR" sz="105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7524328" y="4177655"/>
            <a:ext cx="1008112" cy="1051545"/>
            <a:chOff x="7524328" y="4177655"/>
            <a:chExt cx="1008112" cy="1051545"/>
          </a:xfrm>
        </p:grpSpPr>
        <p:pic>
          <p:nvPicPr>
            <p:cNvPr id="30" name="29 Imagen" descr="autit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7148" y="4177655"/>
              <a:ext cx="985292" cy="771812"/>
            </a:xfrm>
            <a:prstGeom prst="rect">
              <a:avLst/>
            </a:prstGeom>
          </p:spPr>
        </p:pic>
        <p:sp>
          <p:nvSpPr>
            <p:cNvPr id="32" name="31 Rectángulo redondeado"/>
            <p:cNvSpPr/>
            <p:nvPr/>
          </p:nvSpPr>
          <p:spPr>
            <a:xfrm>
              <a:off x="7740352" y="4825727"/>
              <a:ext cx="720080" cy="4034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5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- 10,4 %</a:t>
              </a:r>
              <a:endParaRPr lang="es-AR" sz="105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24328" y="4909542"/>
              <a:ext cx="1714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5373216"/>
            <a:ext cx="23431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24" grpId="0"/>
      <p:bldP spid="27" grpId="0" animBg="1"/>
      <p:bldP spid="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AutoShape 7" descr="data:image/jpeg;base64,/9j/4AAQSkZJRgABAQAAAQABAAD/2wCEAAkGBggGEBIIBwgWERAWEBMRFBgWFRoUEhgNExAVFxQQFRMjJzIiIx0jGhcWIC8iLycuMSwsFR4xNjotQTIwLCoBCQoKBQUFDQUFDSkYEhgpKSkpKSkpKSkpKSkpKSkpKSkpKSkpKSkpKSkpKSkpKSkpKSkpKSkpKSkpKSkpKSkpKf/AABEIAOEA4QMBIgACEQEDEQH/xAAcAAEBAQEBAAMBAAAAAAAAAAAACAcGBQECBAP/xABCEAABAwEEBgYHBQUJAAAAAAAAAQIDBAUIETUGBxIhdLQxQVFhcbMTUlVygZPRFBgykbEiYoKDoRUjM1NUZJKksv/EABQBAQAAAAAAAAAAAAAAAAAAAAD/xAAUEQEAAAAAAAAAAAAAAAAAAAAA/9oADAMBAAIRAxEAPwDcQAAAAAAAAAAAAAAAAZvrH1zUOhjls2zYkqKxE/aRVwiiVUxT0ipvVf3U+KoY3aGufTSvcr/7YWJOpsbGMancm7H81UCrATHYOvnSuynotfM2rjx3tkajXbPXsyNRFRfFFN60J05svTqD7XZj8HtwSWN3+JG9ehF7UXBcHJuXDtxRA6IAAAAAAAAAAAAAAAAAAAAAAAAAAAAAAAA5zWFpMuiNnVFqR4ekaxGRY/58io1i4deCrtYdjVOjMyvCRSyWQjo+htXC53ubMjf/AErQJsnmkqXOmnkVz3OVzlVcXK5VxVyr1qqn0AAHS6vNK5tDrQhtBj1SNXJHMnU6meqI/Hw/Ene1Dmj5RMdyAXCi470Pk/NZ0ckUMTJl/aSNiO95GIi/1P0gAAAAAAAAAAAAAAAAAAAAAAAAAAAAAA8rSmwIdKaOeyKlcGyxq1F9V6Kisfh3ORq/A9UARVbdi1uj1RJZtpQqyWN2y5Oruci9aKmCovWin4SvtM9X1i6csRlqQKkjUVGSs/Zlb3Y9Cp3Kip4GS2hdstNjl/s22ons6vSMfG7Dv2dpAMbO91P6DT6W1zKmaJfskD2yyuXoc9q4shTtVVRMf3ce7HuLBu3Mjeklv2xttRd7IWq3HuWV3R/x+KGw2PY1BYELaCyqZsULUwa1v9VVelVXrVd6gftAAAAAAAAAAAAAAAAAAAAAAAAAAAAADi9MtbOj2hblpKqV01Qib4okRzm4pu23KqI3wxx7j09P9IpNFbNqbVhT+8ZGiM609NI9rGKqdiOci/AkGeeWqc6eeRXPc5XOcq4uV7lxVyr1qqgbyt5WzuqwZfmN+h8feVs/2DL81v0MDAG+feVs/wBgy/Nb9B95Wz/YMvzW/QwMAb595Wz/AGDL81v0H3lbP9gy/Nb9DAwBvn3lbP8AYMvzW/Q/pBeTslzkSosSZretWvY5cPdXD9SfwBZOi2mNj6ZRfa7GqkeiYI9qpsyMcvU9i708ehcFwVT2iPdAtK59Dq+G0oXqjNpGTN6nUzlTbaqeG9O9qFhAAAAAAAAAAAAAAAAAAAAAAAAAcJrvyOq96n5qIlcqjXfkdV71PzURK4AHuaFaMO0xrorGZUpEsiPXbVu2ibETn/hxTp2cOnrP26xNBn6AVTLNkrUnV0DZtpGbGG1JIzZwxX1Mce8DlgAAAAAGi6v9T8undI61WWs2FGzPi2ViV/4GMdtY7Set2dRna7gDekuFvQQ83pLhb0AfIAAAAAAAAAAAAAAAAAAAAAAAOE135HVe9T81ESuVRrvyOq96n5qIlcDu9SGeUnhPysh7d47NIOAj5ioPA1LqqW5RYL1zfl9mlPfvHZpBwEfMVAGUgAAAAKQu9ZRLxk3kwk4KUdd8XCx5eMm8mEnFQDekuFvQQ8hb8KqrWqvqp+gH3AAAAAAAAAAAAAAAAAAAAAAABwmu/I6vxp+biJXKp13ZFV+NPzcRKwHcalWo63KPHtmX/rSnvXjs0g4CPmKg8LUnnlH/AD+WlPdvHZpBwEfMVAGUgAAAAKQu8ptWRKi/62byYScFKQu8ZRJxsvkwk3u6QCFvxJg1ETsT9CIELgi/Cngn6AfYAAAAAAAAAAAAAAAAAAAAAAAHC67siq/Gn5uIlYq3XPTSVVh1jIW4qjYnr7jKiNzl+CIq/AlIDudSeeUf8/lpT3bx2aQcBHzFQePqNppJ7bpnxtxRjJ3u7mege3Ff4nNT4nsXjs0g4CPmKgDKQAAAAFI3eMok42XyYSb3dJSF3dMbJkT/AHsvlQk6VdNLRyPp52bL2PcxyL0o9qqip+aAfyQuCL8KeCfoRHS08lW9lPAzae5zWNROlXuXBET4qW6xNlETuwA+QAAAAAAAAAAAAAAAAAAAAAAAfSaGOoa6GZiOY5qtcipi1WqmCtVOxUMftu7hZ9ZKs1kWu6njVcfRuj9Ls49TX7SLh2IuK95sYA5PQLVvZWgMbkolWSd6Ikkr8NpUToY1E3Nbjvw/NV3YY7eNzSDgI+YqCjicrx2aQcBHzFQBlJoervVFJrAppLRZayQbE6w7KxK/HCNjtrHaT18MO4zwoy7hllRxz+XhAxrWFoS7QKqbZj61J1WFs20jNj8T3t2cMV9Xt6zmDUbxObR8FF5sxlwFI3dspk42XyYT9enWpOydMZltKmqVpah2+RWtR8b3eu6PFMHd6Lv60Vd5+S7rlMnHS+TCakBnGgupKydD5m2lVVK1VQ3fGrmoyNjvXRmK4u7FVd3SiY7zRwAAAAAAAAAAAAAAAAAAAAAAAAAAAAE5Xjs0g4CPmKgo0nK8dmkHAR8xUAZSUZdwyyo45/Lwk5lGXcMsqOOfy8IHCXic2j4KLzZjLjUbxObR8FF5sxlwFI3dcpk46XyYTUjLbuuUycdL5MJqQAAAAAAAAAAAAAAAAAAAAAAAAAAAAAAJyvHZpBwEfMVBRpOV47NIOAj5ioAykoy7hllRxz+XhJzKMu4ZZUcc/l4AOEvE5tHwUXmzGXGo3ic2j4KLzZjLgKRu65TJx0vkwmpGXXdspk42XyYTUQAAAAAAAAAAAAAAAAAAAAAAAAAAAAAATleOzSDgI+ZqCjScrx2aQcBHzNQBlJRd3DLKjjn8vCToUXdwyyo45/LwgcJeHzZnBxeZKZeaheHzZnBxeZKZeBSV3bKZONl8qE1Ey67tlMnGy+VCaiAAAAAAAAAAAAAAAAAAAAAAAAAAAAAACcrx2aQcBHzNQUaTleOzSDgI+ZqAMpKLu4ZZUcc/l4SdCi7uGWVHHP5eEDhLw+bM4OLzJTLzULw+bM4OLzJTLwKSu7ZTJxsvlQmomXXdspk42XyoTUQAAAAAAAAAAAAAAAAAAAAAAAAAAAAAAYPeO0dq3S09vRxq6H0P2Z6om5j2yPexXdzttyeLfA3g/nUU8NW10FRE17HJg5rkRzVavSitXcqARAVDqN0dqtH7KRa6NWPnmdUI1UwckbmMYzFO9GbX8SHvUWrjRSz5ftlLYMLZEXFF2MUR3a1q7kXwTcdIBgN4zR6rbUwW6yNVgdCkDlTobMx73Jtdm0jt3uqY3gW7U0sFax1PVQtkjcmDmuRHNVvYrV3Kh4Nn6utFbLlSso7ChbIi4ouzjsu7WouKIvgB4+pbR2q0csmOOujVkksj6hWqmDmtejUaip27LUXDq2sDuw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MODALIDAD DE ROBO</a:t>
            </a:r>
            <a:endParaRPr lang="es-AR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67544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51520" y="6093296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Fuente: Datos Sistema Integrado SOFIA extrapolados – 60 % mkt share</a:t>
            </a:r>
            <a:endParaRPr lang="es-AR" sz="14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1560" y="148478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Distribución 2013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4465698" cy="274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13 Grupo"/>
          <p:cNvGrpSpPr/>
          <p:nvPr/>
        </p:nvGrpSpPr>
        <p:grpSpPr>
          <a:xfrm>
            <a:off x="755576" y="2564904"/>
            <a:ext cx="8149693" cy="3530668"/>
            <a:chOff x="755576" y="2564904"/>
            <a:chExt cx="8149693" cy="353066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636" r="25926"/>
            <a:stretch>
              <a:fillRect/>
            </a:stretch>
          </p:blipFill>
          <p:spPr bwMode="auto">
            <a:xfrm>
              <a:off x="4427984" y="3284984"/>
              <a:ext cx="4477285" cy="2810588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13" name="12 CuadroTexto"/>
            <p:cNvSpPr txBox="1"/>
            <p:nvPr/>
          </p:nvSpPr>
          <p:spPr>
            <a:xfrm>
              <a:off x="755576" y="2564904"/>
              <a:ext cx="80648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AR" sz="2000" dirty="0" smtClean="0">
                  <a:solidFill>
                    <a:schemeClr val="bg2">
                      <a:lumMod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Solo vehículos de hasta </a:t>
              </a:r>
            </a:p>
            <a:p>
              <a:pPr algn="r"/>
              <a:r>
                <a:rPr lang="es-AR" sz="2000" dirty="0" smtClean="0">
                  <a:solidFill>
                    <a:schemeClr val="bg2">
                      <a:lumMod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 años de antigüedad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uadroTexto"/>
          <p:cNvSpPr txBox="1"/>
          <p:nvPr/>
        </p:nvSpPr>
        <p:spPr>
          <a:xfrm>
            <a:off x="467544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67544" y="3573016"/>
            <a:ext cx="8291264" cy="580926"/>
          </a:xfrm>
        </p:spPr>
        <p:txBody>
          <a:bodyPr/>
          <a:lstStyle/>
          <a:p>
            <a:r>
              <a:rPr lang="es-AR" dirty="0" smtClean="0"/>
              <a:t>SITUACIÓN DEL MERCADO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TOP 10 – Robo Total</a:t>
            </a:r>
            <a:endParaRPr lang="es-A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76872"/>
            <a:ext cx="8229600" cy="369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204"/>
          <a:stretch>
            <a:fillRect/>
          </a:stretch>
        </p:blipFill>
        <p:spPr bwMode="auto">
          <a:xfrm>
            <a:off x="683568" y="1513906"/>
            <a:ext cx="8229600" cy="205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51520" y="6093296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Fuente: Datos Sistema Integrado SOFIA extrapolados – 60 % mkt share </a:t>
            </a:r>
            <a:endParaRPr lang="es-AR" sz="14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6732240" y="1916832"/>
            <a:ext cx="6480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452320" y="17008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C00000"/>
                </a:solidFill>
              </a:rPr>
              <a:t>Frecuencia</a:t>
            </a:r>
            <a:endParaRPr lang="es-A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268760"/>
            <a:ext cx="9036496" cy="580926"/>
          </a:xfrm>
        </p:spPr>
        <p:txBody>
          <a:bodyPr/>
          <a:lstStyle/>
          <a:p>
            <a:r>
              <a:rPr lang="es-AR" sz="3800" dirty="0" smtClean="0"/>
              <a:t>TOP 10 – Frecuencia de Robos </a:t>
            </a:r>
            <a:r>
              <a:rPr lang="es-AR" dirty="0" smtClean="0"/>
              <a:t>2012</a:t>
            </a:r>
            <a:br>
              <a:rPr lang="es-AR" dirty="0" smtClean="0"/>
            </a:br>
            <a:endParaRPr lang="es-A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8229600" cy="312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4" descr="sia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857232"/>
            <a:ext cx="3571900" cy="992422"/>
          </a:xfrm>
          <a:prstGeom prst="rect">
            <a:avLst/>
          </a:prstGeom>
          <a:noFill/>
        </p:spPr>
      </p:pic>
      <p:pic>
        <p:nvPicPr>
          <p:cNvPr id="48" name="Picture 7" descr="C:\Documents and Settings\verdugo\Escritorio\PRESENTACINO SIARA\IMAGENES\PANEL 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54844"/>
            <a:ext cx="360000" cy="36000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36" name="Picture 7" descr="C:\Documents and Settings\verdugo\Escritorio\PRESENTACINO SIARA\IMAGENES\PANEL 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497760"/>
            <a:ext cx="360000" cy="36000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5" name="Picture 6" descr="C:\Documents and Settings\verdugo\Escritorio\PRESENTACINO SIARA\IMAGENES\AUTO 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643314"/>
            <a:ext cx="360000" cy="352653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9" name="Picture 10" descr="C:\Documents and Settings\verdugo\Escritorio\PRESENTACINO SIARA\IMAGENES\ESTADISTICA 2 P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5500702"/>
            <a:ext cx="360000" cy="36000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035" name="Picture 11" descr="C:\Documents and Settings\verdugo\Escritorio\PRESENTACINO SIARA\IMAGENES\CANDADO PN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5929330"/>
            <a:ext cx="360000" cy="36000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122784" y="1571612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Verdana" pitchFamily="34" charset="0"/>
              </a:rPr>
              <a:t>ÍNDICE DE SEGURIDAD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5219625" y="1738302"/>
            <a:ext cx="475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400" dirty="0">
                <a:solidFill>
                  <a:srgbClr val="4D4D4D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SEGURIDAD ACTIVA</a:t>
            </a:r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714348" y="3214686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2000" dirty="0">
                <a:solidFill>
                  <a:srgbClr val="4D4D4D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Verdana" pitchFamily="34" charset="0"/>
              </a:rPr>
              <a:t>ÍNDICE DE REPARABILIDAD</a:t>
            </a:r>
            <a:endParaRPr lang="es-ES" sz="20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152" name="Rectangle 56"/>
          <p:cNvSpPr>
            <a:spLocks noChangeArrowheads="1"/>
          </p:cNvSpPr>
          <p:nvPr/>
        </p:nvSpPr>
        <p:spPr bwMode="auto">
          <a:xfrm>
            <a:off x="691488" y="486824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2000" dirty="0">
                <a:solidFill>
                  <a:srgbClr val="4D4D4D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Verdana" pitchFamily="34" charset="0"/>
              </a:rPr>
              <a:t>ÍNDICE DE INVIOLABILIDAD</a:t>
            </a:r>
            <a:endParaRPr lang="es-ES" sz="20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155" name="Rectangle 59"/>
          <p:cNvSpPr>
            <a:spLocks noChangeArrowheads="1"/>
          </p:cNvSpPr>
          <p:nvPr/>
        </p:nvSpPr>
        <p:spPr bwMode="auto">
          <a:xfrm>
            <a:off x="5220072" y="3028948"/>
            <a:ext cx="475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400" dirty="0">
                <a:solidFill>
                  <a:srgbClr val="4D4D4D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SEGURIDAD PASIVA</a:t>
            </a:r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5219625" y="2595558"/>
            <a:ext cx="475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400" dirty="0">
                <a:solidFill>
                  <a:srgbClr val="4D4D4D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COMPORTAMIENTO ESTRUCTURAL</a:t>
            </a:r>
          </a:p>
        </p:txBody>
      </p:sp>
      <p:sp>
        <p:nvSpPr>
          <p:cNvPr id="4157" name="Rectangle 61"/>
          <p:cNvSpPr>
            <a:spLocks noChangeArrowheads="1"/>
          </p:cNvSpPr>
          <p:nvPr/>
        </p:nvSpPr>
        <p:spPr bwMode="auto">
          <a:xfrm>
            <a:off x="5219625" y="2166930"/>
            <a:ext cx="475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400" dirty="0">
                <a:solidFill>
                  <a:srgbClr val="4D4D4D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ASISTENCIA A LA CONDUCCIÓN</a:t>
            </a:r>
          </a:p>
        </p:txBody>
      </p:sp>
      <p:sp>
        <p:nvSpPr>
          <p:cNvPr id="4158" name="Rectangle 62"/>
          <p:cNvSpPr>
            <a:spLocks noChangeArrowheads="1"/>
          </p:cNvSpPr>
          <p:nvPr/>
        </p:nvSpPr>
        <p:spPr bwMode="auto">
          <a:xfrm>
            <a:off x="5219625" y="3657602"/>
            <a:ext cx="475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CRASH TEST</a:t>
            </a:r>
          </a:p>
        </p:txBody>
      </p:sp>
      <p:sp>
        <p:nvSpPr>
          <p:cNvPr id="4160" name="Rectangle 64"/>
          <p:cNvSpPr>
            <a:spLocks noChangeArrowheads="1"/>
          </p:cNvSpPr>
          <p:nvPr/>
        </p:nvSpPr>
        <p:spPr bwMode="auto">
          <a:xfrm>
            <a:off x="5220072" y="4497760"/>
            <a:ext cx="475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DISPONIBILIDAD DE REPUESTOS</a:t>
            </a:r>
          </a:p>
        </p:txBody>
      </p:sp>
      <p:sp>
        <p:nvSpPr>
          <p:cNvPr id="4161" name="Rectangle 65"/>
          <p:cNvSpPr>
            <a:spLocks noChangeArrowheads="1"/>
          </p:cNvSpPr>
          <p:nvPr/>
        </p:nvSpPr>
        <p:spPr bwMode="auto">
          <a:xfrm>
            <a:off x="5220072" y="4107234"/>
            <a:ext cx="475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CANASTA DE REPUESTOS</a:t>
            </a:r>
          </a:p>
        </p:txBody>
      </p:sp>
      <p:sp>
        <p:nvSpPr>
          <p:cNvPr id="4162" name="Rectangle 66"/>
          <p:cNvSpPr>
            <a:spLocks noChangeArrowheads="1"/>
          </p:cNvSpPr>
          <p:nvPr/>
        </p:nvSpPr>
        <p:spPr bwMode="auto">
          <a:xfrm>
            <a:off x="5219625" y="4967300"/>
            <a:ext cx="475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ESTADÍSTICA DE DAÑOS</a:t>
            </a:r>
          </a:p>
        </p:txBody>
      </p:sp>
      <p:sp>
        <p:nvSpPr>
          <p:cNvPr id="4163" name="Rectangle 67"/>
          <p:cNvSpPr>
            <a:spLocks noChangeArrowheads="1"/>
          </p:cNvSpPr>
          <p:nvPr/>
        </p:nvSpPr>
        <p:spPr bwMode="auto">
          <a:xfrm>
            <a:off x="5219625" y="5553092"/>
            <a:ext cx="475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ESTADÍSTICA DE ROBO</a:t>
            </a:r>
          </a:p>
        </p:txBody>
      </p:sp>
      <p:sp>
        <p:nvSpPr>
          <p:cNvPr id="4164" name="Rectangle 68"/>
          <p:cNvSpPr>
            <a:spLocks noChangeArrowheads="1"/>
          </p:cNvSpPr>
          <p:nvPr/>
        </p:nvSpPr>
        <p:spPr bwMode="auto">
          <a:xfrm>
            <a:off x="5219625" y="5981720"/>
            <a:ext cx="475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DISPONIBILIDAD DE INMOVILIZADOR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785786" y="928670"/>
            <a:ext cx="5232410" cy="49244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es-MX" sz="2600" b="1" dirty="0" smtClean="0">
                <a:ln w="5080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¿Cómo se compone?</a:t>
            </a:r>
            <a:endParaRPr lang="es-ES" sz="2600" b="1" dirty="0">
              <a:ln w="50800"/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</p:txBody>
      </p:sp>
      <p:pic>
        <p:nvPicPr>
          <p:cNvPr id="1027" name="Picture 3" descr="C:\Documents and Settings\verdugo\Escritorio\PRESENTACINO SIARA\IMAGENES\CINTURON PN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58525" y="2151688"/>
            <a:ext cx="633413" cy="633412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029" name="Picture 5" descr="C:\Documents and Settings\verdugo\Escritorio\PRESENTACINO SIARA\IMAGENES\CARROCERIA PN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80322" y="2154546"/>
            <a:ext cx="633412" cy="633413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030" name="Picture 6" descr="C:\Documents and Settings\verdugo\Escritorio\PRESENTACINO SIARA\IMAGENES\AUTO PN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39170" y="3857628"/>
            <a:ext cx="622300" cy="60960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031" name="Picture 7" descr="C:\Documents and Settings\verdugo\Escritorio\PRESENTACINO SIARA\IMAGENES\PANEL PN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87840" y="3831910"/>
            <a:ext cx="615950" cy="61595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032" name="Picture 8" descr="C:\Documents and Settings\verdugo\Escritorio\PRESENTACINO SIARA\IMAGENES\PANEL PN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2228" y="3813182"/>
            <a:ext cx="615950" cy="61595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033" name="Picture 9" descr="C:\Documents and Settings\verdugo\Escritorio\PRESENTACINO SIARA\IMAGENES\ESTADISTICA PN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62334" y="3819532"/>
            <a:ext cx="609600" cy="60960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034" name="Picture 10" descr="C:\Documents and Settings\verdugo\Escritorio\PRESENTACINO SIARA\IMAGENES\ESTADISTICA 2 P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5778" y="5500702"/>
            <a:ext cx="609600" cy="60960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036" name="Picture 12" descr="C:\Documents and Settings\verdugo\Escritorio\PRESENTACINO SIARA\IMAGENES\ABS PN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31546" y="2143116"/>
            <a:ext cx="658812" cy="682625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028" name="Picture 4" descr="C:\Documents and Settings\verdugo\Escritorio\PRESENTACINO SIARA\IMAGENES\VOLANTE PN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17364" y="2165976"/>
            <a:ext cx="615950" cy="61595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51" name="Picture 11" descr="C:\Documents and Settings\verdugo\Escritorio\PRESENTACINO SIARA\IMAGENES\CANDADO PN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70166" y="5481974"/>
            <a:ext cx="615950" cy="61595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38" name="Picture 12" descr="C:\Documents and Settings\verdugo\Escritorio\PRESENTACINO SIARA\IMAGENES\ABS PNG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86314" y="1714488"/>
            <a:ext cx="360000" cy="373012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39" name="Picture 4" descr="C:\Documents and Settings\verdugo\Escritorio\PRESENTACINO SIARA\IMAGENES\VOLANTE PN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6314" y="2143116"/>
            <a:ext cx="360000" cy="36000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0" name="Picture 5" descr="C:\Documents and Settings\verdugo\Escritorio\PRESENTACINO SIARA\IMAGENES\CARROCERIA PNG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86314" y="2571744"/>
            <a:ext cx="360000" cy="360001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1" name="Picture 3" descr="C:\Documents and Settings\verdugo\Escritorio\PRESENTACINO SIARA\IMAGENES\CINTURON PNG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86315" y="3000372"/>
            <a:ext cx="360000" cy="359999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7" name="Picture 9" descr="C:\Documents and Settings\verdugo\Escritorio\PRESENTACINO SIARA\IMAGENES\ESTADISTICA PNG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86314" y="4929198"/>
            <a:ext cx="360000" cy="36000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/>
      <p:bldP spid="4144" grpId="1"/>
      <p:bldP spid="4151" grpId="0"/>
      <p:bldP spid="4152" grpId="0"/>
      <p:bldP spid="4155" grpId="0"/>
      <p:bldP spid="4156" grpId="0"/>
      <p:bldP spid="4157" grpId="0"/>
      <p:bldP spid="4158" grpId="0"/>
      <p:bldP spid="4160" grpId="0"/>
      <p:bldP spid="4161" grpId="0"/>
      <p:bldP spid="4162" grpId="0"/>
      <p:bldP spid="4163" grpId="0"/>
      <p:bldP spid="41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68350" y="923925"/>
            <a:ext cx="6323930" cy="49244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es-MX" sz="2600" b="1" dirty="0" smtClean="0">
                <a:ln w="5080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IMPACTO DEL ROBO EN SIARA</a:t>
            </a:r>
            <a:endParaRPr lang="es-ES" sz="2600" b="1" dirty="0">
              <a:ln w="50800"/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11560" y="148478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Veamos cómo impactan los distintos subíndices en la conformación del índice SIARA final, para el vehículo con peor frecuencia de robo.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899592" y="2420888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PEUGEOT 308</a:t>
            </a:r>
            <a:endParaRPr lang="es-A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827584" y="3356992"/>
            <a:ext cx="4752528" cy="2580094"/>
            <a:chOff x="3707904" y="2492896"/>
            <a:chExt cx="4752528" cy="2580094"/>
          </a:xfrm>
        </p:grpSpPr>
        <p:grpSp>
          <p:nvGrpSpPr>
            <p:cNvPr id="22" name="21 Grupo"/>
            <p:cNvGrpSpPr/>
            <p:nvPr/>
          </p:nvGrpSpPr>
          <p:grpSpPr>
            <a:xfrm>
              <a:off x="3707904" y="2492896"/>
              <a:ext cx="4680520" cy="779894"/>
              <a:chOff x="3707904" y="2492896"/>
              <a:chExt cx="4680520" cy="779894"/>
            </a:xfrm>
          </p:grpSpPr>
          <p:sp>
            <p:nvSpPr>
              <p:cNvPr id="16" name="15 Elipse"/>
              <p:cNvSpPr/>
              <p:nvPr/>
            </p:nvSpPr>
            <p:spPr>
              <a:xfrm>
                <a:off x="3707904" y="2492896"/>
                <a:ext cx="720080" cy="648072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AR" sz="3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</a:t>
                </a:r>
                <a:endParaRPr lang="es-AR" sz="32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4644008" y="256490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000" dirty="0" smtClean="0">
                    <a:solidFill>
                      <a:schemeClr val="accent6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Promedio </a:t>
                </a:r>
              </a:p>
              <a:p>
                <a:r>
                  <a:rPr lang="es-AR" sz="2000" dirty="0" smtClean="0">
                    <a:solidFill>
                      <a:schemeClr val="accent6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Índice de Inviolabilidad</a:t>
                </a:r>
                <a:endParaRPr lang="es-AR" sz="2000" dirty="0">
                  <a:solidFill>
                    <a:schemeClr val="accent6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3" name="22 Grupo"/>
            <p:cNvGrpSpPr/>
            <p:nvPr/>
          </p:nvGrpSpPr>
          <p:grpSpPr>
            <a:xfrm>
              <a:off x="3707904" y="3429000"/>
              <a:ext cx="4680520" cy="781635"/>
              <a:chOff x="3707904" y="3573016"/>
              <a:chExt cx="4680520" cy="781635"/>
            </a:xfrm>
          </p:grpSpPr>
          <p:sp>
            <p:nvSpPr>
              <p:cNvPr id="18" name="17 Elipse"/>
              <p:cNvSpPr/>
              <p:nvPr/>
            </p:nvSpPr>
            <p:spPr>
              <a:xfrm>
                <a:off x="3707904" y="3573016"/>
                <a:ext cx="720080" cy="64807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AR" sz="20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62</a:t>
                </a:r>
                <a:endParaRPr lang="es-AR" sz="20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4644008" y="3646765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000" dirty="0" smtClean="0">
                    <a:solidFill>
                      <a:srgbClr val="C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Promedio </a:t>
                </a:r>
              </a:p>
              <a:p>
                <a:r>
                  <a:rPr lang="es-AR" sz="2000" dirty="0" smtClean="0">
                    <a:solidFill>
                      <a:srgbClr val="C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Índice de </a:t>
                </a:r>
                <a:r>
                  <a:rPr lang="es-AR" sz="2000" dirty="0" err="1" smtClean="0">
                    <a:solidFill>
                      <a:srgbClr val="C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Reparabilidad</a:t>
                </a:r>
                <a:endParaRPr lang="es-AR" sz="2000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4" name="23 Grupo"/>
            <p:cNvGrpSpPr/>
            <p:nvPr/>
          </p:nvGrpSpPr>
          <p:grpSpPr>
            <a:xfrm>
              <a:off x="3707904" y="4365104"/>
              <a:ext cx="4752528" cy="707886"/>
              <a:chOff x="3707904" y="4581128"/>
              <a:chExt cx="4752528" cy="707886"/>
            </a:xfrm>
          </p:grpSpPr>
          <p:sp>
            <p:nvSpPr>
              <p:cNvPr id="20" name="19 Elipse"/>
              <p:cNvSpPr/>
              <p:nvPr/>
            </p:nvSpPr>
            <p:spPr>
              <a:xfrm>
                <a:off x="3707904" y="4581128"/>
                <a:ext cx="720080" cy="648072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AR" sz="20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58</a:t>
                </a:r>
                <a:endParaRPr lang="es-AR" sz="20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1" name="20 CuadroTexto"/>
              <p:cNvSpPr txBox="1"/>
              <p:nvPr/>
            </p:nvSpPr>
            <p:spPr>
              <a:xfrm>
                <a:off x="4716016" y="4581128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000" dirty="0" smtClean="0">
                    <a:solidFill>
                      <a:schemeClr val="accent3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Promedio </a:t>
                </a:r>
              </a:p>
              <a:p>
                <a:r>
                  <a:rPr lang="es-AR" sz="2000" dirty="0" smtClean="0">
                    <a:solidFill>
                      <a:schemeClr val="accent3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Índice de Seguridad</a:t>
                </a:r>
                <a:endParaRPr lang="es-AR" sz="2000" dirty="0">
                  <a:solidFill>
                    <a:schemeClr val="accent3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sp>
        <p:nvSpPr>
          <p:cNvPr id="26" name="25 Cerrar llave"/>
          <p:cNvSpPr/>
          <p:nvPr/>
        </p:nvSpPr>
        <p:spPr>
          <a:xfrm>
            <a:off x="5364088" y="3356992"/>
            <a:ext cx="360040" cy="266429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27 Rectángulo redondeado"/>
          <p:cNvSpPr/>
          <p:nvPr/>
        </p:nvSpPr>
        <p:spPr>
          <a:xfrm>
            <a:off x="6012160" y="4437112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SIARA</a:t>
            </a:r>
          </a:p>
          <a:p>
            <a:pPr algn="ctr"/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50</a:t>
            </a:r>
            <a:endParaRPr lang="es-A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7" name="36 Grupo"/>
          <p:cNvGrpSpPr/>
          <p:nvPr/>
        </p:nvGrpSpPr>
        <p:grpSpPr>
          <a:xfrm>
            <a:off x="5724128" y="1988840"/>
            <a:ext cx="3168352" cy="2086491"/>
            <a:chOff x="5868144" y="2204864"/>
            <a:chExt cx="3168352" cy="2086491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8290"/>
            <a:stretch>
              <a:fillRect/>
            </a:stretch>
          </p:blipFill>
          <p:spPr bwMode="auto">
            <a:xfrm>
              <a:off x="6084168" y="2204864"/>
              <a:ext cx="2592288" cy="143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31 CuadroTexto"/>
            <p:cNvSpPr txBox="1"/>
            <p:nvPr/>
          </p:nvSpPr>
          <p:spPr>
            <a:xfrm>
              <a:off x="5868144" y="3645024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olidFill>
                    <a:schemeClr val="tx2"/>
                  </a:solidFill>
                </a:rPr>
                <a:t>25</a:t>
              </a:r>
            </a:p>
            <a:p>
              <a:r>
                <a:rPr lang="es-AR" dirty="0" smtClean="0">
                  <a:solidFill>
                    <a:schemeClr val="tx2"/>
                  </a:solidFill>
                </a:rPr>
                <a:t>min</a:t>
              </a:r>
              <a:endParaRPr lang="es-AR" dirty="0">
                <a:solidFill>
                  <a:schemeClr val="tx2"/>
                </a:solidFill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8388424" y="3645024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olidFill>
                    <a:schemeClr val="tx2"/>
                  </a:solidFill>
                </a:rPr>
                <a:t>75</a:t>
              </a:r>
            </a:p>
            <a:p>
              <a:r>
                <a:rPr lang="es-AR" dirty="0" err="1" smtClean="0">
                  <a:solidFill>
                    <a:schemeClr val="tx2"/>
                  </a:solidFill>
                </a:rPr>
                <a:t>máx</a:t>
              </a:r>
              <a:endParaRPr lang="es-AR" dirty="0">
                <a:solidFill>
                  <a:schemeClr val="tx2"/>
                </a:solidFill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7164288" y="36450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olidFill>
                    <a:schemeClr val="tx2"/>
                  </a:solidFill>
                </a:rPr>
                <a:t>50</a:t>
              </a:r>
              <a:endParaRPr lang="es-AR" dirty="0">
                <a:solidFill>
                  <a:schemeClr val="tx2"/>
                </a:solidFill>
              </a:endParaRPr>
            </a:p>
          </p:txBody>
        </p:sp>
        <p:cxnSp>
          <p:nvCxnSpPr>
            <p:cNvPr id="36" name="35 Conector recto"/>
            <p:cNvCxnSpPr/>
            <p:nvPr/>
          </p:nvCxnSpPr>
          <p:spPr>
            <a:xfrm>
              <a:off x="7380312" y="2386980"/>
              <a:ext cx="0" cy="1214351"/>
            </a:xfrm>
            <a:prstGeom prst="line">
              <a:avLst/>
            </a:prstGeom>
            <a:ln w="158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37 CuadroTexto"/>
          <p:cNvSpPr txBox="1"/>
          <p:nvPr/>
        </p:nvSpPr>
        <p:spPr>
          <a:xfrm>
            <a:off x="251520" y="6093296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Fuente: datos sistema SIARA – Julio 2013</a:t>
            </a:r>
            <a:endParaRPr lang="es-AR" sz="14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6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5650" y="1518990"/>
            <a:ext cx="7766050" cy="1477962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/>
          <a:lstStyle/>
          <a:p>
            <a:pPr algn="just"/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El SIARA,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Sistema Argentino de Rating Automotor, es un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ranking que permite categorizar a los vehículos en función a distintos atributos relacionados con la Seguridad, Reparabilidad e Inviolabilidad.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68350" y="923925"/>
            <a:ext cx="3155950" cy="4889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es-MX" sz="2600" b="1" dirty="0">
                <a:ln w="5080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¿Qué es SIARA?</a:t>
            </a:r>
            <a:endParaRPr lang="es-ES" sz="2600" b="1" dirty="0">
              <a:ln w="50800"/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27584" y="3080573"/>
            <a:ext cx="5232410" cy="49244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es-MX" sz="2600" b="1" dirty="0" smtClean="0">
                <a:ln w="5080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Características del sistema</a:t>
            </a:r>
            <a:endParaRPr lang="es-ES" sz="2600" b="1" dirty="0">
              <a:ln w="50800"/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83568" y="3779397"/>
            <a:ext cx="799288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Blip>
                <a:blip r:embed="rId3"/>
              </a:buBlip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Contiene datos del </a:t>
            </a: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90%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de los vehículos de hasta </a:t>
            </a: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10 años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de antigüedad. (</a:t>
            </a: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2711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Vehículos)</a:t>
            </a:r>
          </a:p>
          <a:p>
            <a:pPr algn="just">
              <a:lnSpc>
                <a:spcPct val="80000"/>
              </a:lnSpc>
            </a:pP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</a:endParaRPr>
          </a:p>
          <a:p>
            <a:pPr algn="just">
              <a:lnSpc>
                <a:spcPct val="80000"/>
              </a:lnSpc>
              <a:buBlip>
                <a:blip r:embed="rId3"/>
              </a:buBlip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La posición relativa de cada modelo en el Ranking estará dada de 1 a 100 al igual que todos los índices que lo componen siendo 1 el peor y 100 el mejor </a:t>
            </a:r>
            <a:r>
              <a:rPr lang="es-E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rankeado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.</a:t>
            </a:r>
          </a:p>
          <a:p>
            <a:pPr algn="just">
              <a:lnSpc>
                <a:spcPct val="80000"/>
              </a:lnSpc>
              <a:buBlip>
                <a:blip r:embed="rId3"/>
              </a:buBlip>
            </a:pPr>
            <a:endParaRPr lang="es-E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algn="just">
              <a:lnSpc>
                <a:spcPct val="80000"/>
              </a:lnSpc>
              <a:buBlip>
                <a:blip r:embed="rId3"/>
              </a:buBlip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Los índices se basan en experimentación, análisis e información estadística.</a:t>
            </a:r>
            <a:endParaRPr lang="es-E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algn="just">
              <a:lnSpc>
                <a:spcPct val="80000"/>
              </a:lnSpc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uadroTexto"/>
          <p:cNvSpPr txBox="1"/>
          <p:nvPr/>
        </p:nvSpPr>
        <p:spPr>
          <a:xfrm>
            <a:off x="467544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67544" y="3573016"/>
            <a:ext cx="8291264" cy="580926"/>
          </a:xfrm>
        </p:spPr>
        <p:txBody>
          <a:bodyPr/>
          <a:lstStyle/>
          <a:p>
            <a:r>
              <a:rPr lang="es-AR" dirty="0" smtClean="0"/>
              <a:t>ROBO PARCIAL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ROBO PARCIAL</a:t>
            </a:r>
            <a:endParaRPr lang="es-AR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67544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51520" y="6093296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Fuente: Datos Sistema Integrado SOFIA extrapolados – 60 % mkt share</a:t>
            </a:r>
            <a:endParaRPr lang="es-AR" sz="14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141277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Evolución mensual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24528"/>
            <a:ext cx="8229600" cy="402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14 Conector recto"/>
          <p:cNvCxnSpPr/>
          <p:nvPr/>
        </p:nvCxnSpPr>
        <p:spPr>
          <a:xfrm flipV="1">
            <a:off x="1259632" y="3855715"/>
            <a:ext cx="4104456" cy="36004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5436096" y="2996952"/>
            <a:ext cx="3168352" cy="87248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ROBO PARCIAL</a:t>
            </a:r>
            <a:endParaRPr lang="es-AR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67544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51520" y="6093296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Fuente: Datos Sistema Integrado SOFIA extrapolados – 60 % mkt share</a:t>
            </a:r>
            <a:endParaRPr lang="es-AR" sz="14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1556792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Distribución por Zona -  1° Semestre 2013</a:t>
            </a:r>
            <a:endParaRPr lang="es-AR" sz="2000" dirty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142" y="2025086"/>
            <a:ext cx="6885715" cy="36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ROBO PARCIAL</a:t>
            </a:r>
            <a:endParaRPr lang="es-AR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67544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51520" y="6093296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Fuente: Datos Sistema Integrado SOFIA extrapolados – 60 % mkt share </a:t>
            </a:r>
            <a:endParaRPr lang="es-A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183" t="11063" r="2418" b="4728"/>
          <a:stretch>
            <a:fillRect/>
          </a:stretch>
        </p:blipFill>
        <p:spPr bwMode="auto">
          <a:xfrm>
            <a:off x="755576" y="2276872"/>
            <a:ext cx="76328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611560" y="148478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El 12 % de los robos parciales registrados entre 2010 y el 1° semestre 2013</a:t>
            </a:r>
          </a:p>
          <a:p>
            <a:r>
              <a:rPr lang="es-AR" dirty="0" smtClean="0"/>
              <a:t>Corresponde a vehículos Importados 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ROBO PARCIAL</a:t>
            </a:r>
            <a:endParaRPr lang="es-AR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67544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39552" y="1556792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Comparativa 1° Semestre – Cantidad de Casos</a:t>
            </a:r>
            <a:endParaRPr lang="es-AR" sz="2000" dirty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148064" y="4797152"/>
            <a:ext cx="316835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 vs 2010</a:t>
            </a:r>
          </a:p>
          <a:p>
            <a:pPr algn="ctr"/>
            <a:r>
              <a:rPr lang="es-AR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80,0 % </a:t>
            </a:r>
            <a:endParaRPr lang="es-AR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6093296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Fuente: Datos Sistema Integrado SOFIA extrapolados – 60 % mkt share</a:t>
            </a:r>
            <a:endParaRPr lang="es-A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91264" cy="580926"/>
          </a:xfrm>
        </p:spPr>
        <p:txBody>
          <a:bodyPr>
            <a:noAutofit/>
          </a:bodyPr>
          <a:lstStyle/>
          <a:p>
            <a:r>
              <a:rPr lang="es-AR" sz="3200" dirty="0" smtClean="0"/>
              <a:t>Evolución Histórica </a:t>
            </a:r>
            <a:br>
              <a:rPr lang="es-AR" sz="3200" dirty="0" smtClean="0"/>
            </a:br>
            <a:r>
              <a:rPr lang="es-AR" sz="3200" dirty="0" smtClean="0"/>
              <a:t>Cantidad de Robos</a:t>
            </a:r>
            <a:endParaRPr lang="es-AR" sz="32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51520" y="616530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Fuente: Datos SSN – Prisma NET</a:t>
            </a:r>
          </a:p>
          <a:p>
            <a:endParaRPr lang="es-AR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32500" lnSpcReduction="20000"/>
          </a:bodyPr>
          <a:lstStyle/>
          <a:p>
            <a:r>
              <a:rPr lang="es-AR" sz="9200" dirty="0" smtClean="0"/>
              <a:t>Según cifras oficiales, en el año 2011 se registraron 53.702 siniestros de robo total.</a:t>
            </a:r>
          </a:p>
          <a:p>
            <a:pPr>
              <a:buNone/>
            </a:pPr>
            <a:endParaRPr lang="es-AR" sz="8000" dirty="0" smtClean="0"/>
          </a:p>
          <a:p>
            <a:pPr>
              <a:buNone/>
            </a:pPr>
            <a:endParaRPr lang="es-AR" sz="8000" dirty="0" smtClean="0"/>
          </a:p>
          <a:p>
            <a:pPr>
              <a:buNone/>
            </a:pPr>
            <a:r>
              <a:rPr lang="es-AR" sz="8000" dirty="0" smtClean="0"/>
              <a:t> 						</a:t>
            </a:r>
          </a:p>
          <a:p>
            <a:pPr>
              <a:buNone/>
            </a:pPr>
            <a:r>
              <a:rPr lang="es-AR" sz="8000" dirty="0" smtClean="0"/>
              <a:t>						al día</a:t>
            </a:r>
          </a:p>
          <a:p>
            <a:pPr>
              <a:buNone/>
            </a:pPr>
            <a:endParaRPr lang="es-AR" sz="8000" dirty="0" smtClean="0"/>
          </a:p>
          <a:p>
            <a:pPr>
              <a:buNone/>
            </a:pPr>
            <a:r>
              <a:rPr lang="es-AR" sz="8000" dirty="0" smtClean="0"/>
              <a:t>						por hora</a:t>
            </a:r>
            <a:endParaRPr lang="es-AR" sz="3500" dirty="0" smtClean="0"/>
          </a:p>
          <a:p>
            <a:pPr>
              <a:buNone/>
            </a:pPr>
            <a:r>
              <a:rPr lang="es-AR" dirty="0" smtClean="0"/>
              <a:t> </a:t>
            </a:r>
          </a:p>
          <a:p>
            <a:pPr>
              <a:buNone/>
            </a:pPr>
            <a:r>
              <a:rPr lang="es-AR" dirty="0" smtClean="0"/>
              <a:t>          </a:t>
            </a:r>
          </a:p>
          <a:p>
            <a:endParaRPr lang="es-AR" dirty="0" smtClean="0"/>
          </a:p>
          <a:p>
            <a:endParaRPr lang="es-AR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1475656" y="3429000"/>
          <a:ext cx="532859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8FC7E7-7704-4D3D-A006-A10C00004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16E165-E416-4412-B1C7-B559F43EC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D93D6-9D95-40D5-80BC-9999ABC46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98B309-1997-46EA-B251-7C3C943BC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910B04-5FB5-49F9-BE48-44A8CAAD4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ROBO PARCIAL - Importados</a:t>
            </a:r>
            <a:endParaRPr lang="es-AR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67544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51520" y="6093296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Fuente: Datos Sistema Integrado SOFIA extrapolados – 60 % mkt share</a:t>
            </a:r>
            <a:endParaRPr lang="es-A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39552" y="155679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Comparativa 1° Semestre – Cantidad de Casos</a:t>
            </a:r>
            <a:endParaRPr lang="es-AR" sz="2000" dirty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148064" y="4797152"/>
            <a:ext cx="3168352" cy="11521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 vs 2010</a:t>
            </a:r>
          </a:p>
          <a:p>
            <a:pPr algn="ctr"/>
            <a:r>
              <a:rPr lang="es-AR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108,6 % </a:t>
            </a:r>
            <a:endParaRPr lang="es-AR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ROBO PARCIAL - Importados</a:t>
            </a:r>
            <a:endParaRPr lang="es-AR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67544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51520" y="6093296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Fuente: Datos Sistema Integrado SOFIA extrapolados – 60 % mkt share </a:t>
            </a:r>
            <a:endParaRPr lang="es-A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1556792"/>
            <a:ext cx="860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 10 – Vehículos más robados (Período: 2010 -1° </a:t>
            </a:r>
            <a:r>
              <a:rPr lang="es-AR" sz="2000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Sem</a:t>
            </a:r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2013) </a:t>
            </a:r>
            <a:endParaRPr lang="es-AR" sz="2000" dirty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405"/>
          <a:stretch>
            <a:fillRect/>
          </a:stretch>
        </p:blipFill>
        <p:spPr bwMode="auto">
          <a:xfrm>
            <a:off x="1331640" y="2060848"/>
            <a:ext cx="6266430" cy="387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 redondeado"/>
          <p:cNvSpPr/>
          <p:nvPr/>
        </p:nvSpPr>
        <p:spPr>
          <a:xfrm>
            <a:off x="4211960" y="2348880"/>
            <a:ext cx="4464496" cy="11521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top 10 de vehículos con Robo Parcial acumula el 46, 8% de los casos</a:t>
            </a:r>
            <a:endParaRPr lang="es-A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ROBO PARCIAL - Importados</a:t>
            </a:r>
            <a:endParaRPr lang="es-AR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67544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51520" y="6093296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Fuente: Datos Sistema Integrado SOFIA extrapolados – 60 % mkt share</a:t>
            </a:r>
            <a:endParaRPr lang="es-A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1556792"/>
            <a:ext cx="860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 10 – Vehículos más robados (Período: 1° </a:t>
            </a:r>
            <a:r>
              <a:rPr lang="es-AR" sz="2000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Sem</a:t>
            </a:r>
            <a:r>
              <a:rPr lang="es-AR" sz="20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2013) </a:t>
            </a:r>
            <a:endParaRPr lang="es-AR" sz="2000" dirty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211960" y="2348880"/>
            <a:ext cx="4464496" cy="11521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top 10 de vehículos con Robo Parcial acumula el 52, 4% de los casos</a:t>
            </a:r>
            <a:endParaRPr lang="es-A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8736" y="1832477"/>
            <a:ext cx="6267600" cy="410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CONCLUSIONES</a:t>
            </a:r>
            <a:endParaRPr lang="es-AR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67544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s-AR" sz="2400" dirty="0" smtClean="0"/>
              <a:t>El robo total de vehículos presenta una tendencia creciente de un </a:t>
            </a:r>
            <a:r>
              <a:rPr lang="es-AR" sz="2400" b="1" dirty="0" smtClean="0">
                <a:solidFill>
                  <a:srgbClr val="FF0000"/>
                </a:solidFill>
              </a:rPr>
              <a:t>6,9 %</a:t>
            </a:r>
            <a:r>
              <a:rPr lang="es-AR" sz="2400" dirty="0" smtClean="0"/>
              <a:t> en el 1° Semestre 2013 respecto del mismo período en 2012.</a:t>
            </a:r>
          </a:p>
          <a:p>
            <a:pPr>
              <a:buBlip>
                <a:blip r:embed="rId3"/>
              </a:buBlip>
            </a:pPr>
            <a:endParaRPr lang="es-AR" sz="2400" dirty="0" smtClean="0"/>
          </a:p>
          <a:p>
            <a:pPr>
              <a:buBlip>
                <a:blip r:embed="rId3"/>
              </a:buBlip>
            </a:pPr>
            <a:r>
              <a:rPr lang="es-AR" sz="2400" dirty="0" smtClean="0"/>
              <a:t>Variación Capital Federal:   </a:t>
            </a:r>
            <a:r>
              <a:rPr lang="es-AR" sz="2400" b="1" dirty="0" smtClean="0">
                <a:solidFill>
                  <a:schemeClr val="accent1">
                    <a:lumMod val="50000"/>
                  </a:schemeClr>
                </a:solidFill>
              </a:rPr>
              <a:t>– 3,1 %</a:t>
            </a:r>
          </a:p>
          <a:p>
            <a:pPr>
              <a:buNone/>
            </a:pPr>
            <a:r>
              <a:rPr lang="es-AR" sz="2400" b="1" dirty="0" smtClean="0">
                <a:solidFill>
                  <a:srgbClr val="FF0000"/>
                </a:solidFill>
              </a:rPr>
              <a:t>    </a:t>
            </a:r>
            <a:r>
              <a:rPr lang="es-AR" sz="2400" dirty="0" smtClean="0"/>
              <a:t>Variación GBA :   </a:t>
            </a:r>
            <a:r>
              <a:rPr lang="es-AR" sz="2400" b="1" dirty="0" smtClean="0">
                <a:solidFill>
                  <a:schemeClr val="accent1">
                    <a:lumMod val="50000"/>
                  </a:schemeClr>
                </a:solidFill>
              </a:rPr>
              <a:t>7,6 %</a:t>
            </a:r>
          </a:p>
          <a:p>
            <a:pPr>
              <a:buNone/>
            </a:pPr>
            <a:r>
              <a:rPr lang="es-AR" sz="2400" dirty="0" smtClean="0"/>
              <a:t>	Variación Interior:  </a:t>
            </a:r>
            <a:r>
              <a:rPr lang="es-AR" sz="2400" b="1" dirty="0" smtClean="0">
                <a:solidFill>
                  <a:schemeClr val="accent1">
                    <a:lumMod val="50000"/>
                  </a:schemeClr>
                </a:solidFill>
              </a:rPr>
              <a:t>14,7 %</a:t>
            </a:r>
          </a:p>
          <a:p>
            <a:pPr>
              <a:buNone/>
            </a:pPr>
            <a:endParaRPr lang="es-AR" sz="2400" b="1" dirty="0" smtClean="0">
              <a:solidFill>
                <a:srgbClr val="FF0000"/>
              </a:solidFill>
            </a:endParaRPr>
          </a:p>
          <a:p>
            <a:pPr>
              <a:buBlip>
                <a:blip r:embed="rId3"/>
              </a:buBlip>
            </a:pPr>
            <a:endParaRPr lang="es-AR" sz="2400" dirty="0" smtClean="0"/>
          </a:p>
          <a:p>
            <a:pPr>
              <a:buBlip>
                <a:blip r:embed="rId3"/>
              </a:buBlip>
            </a:pPr>
            <a:r>
              <a:rPr lang="es-AR" sz="2400" dirty="0" smtClean="0"/>
              <a:t>El robo parcial presenta un crecimiento aún mas pronunciado en torno a un </a:t>
            </a:r>
            <a:r>
              <a:rPr lang="es-AR" sz="2400" b="1" dirty="0" smtClean="0">
                <a:solidFill>
                  <a:srgbClr val="FF0000"/>
                </a:solidFill>
              </a:rPr>
              <a:t>29,6 %</a:t>
            </a:r>
            <a:r>
              <a:rPr lang="es-A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2400" dirty="0" smtClean="0"/>
              <a:t>y en el caso de vehículos importados alcanza valores cercano al </a:t>
            </a:r>
            <a:r>
              <a:rPr lang="es-AR" sz="2400" b="1" dirty="0" smtClean="0">
                <a:solidFill>
                  <a:schemeClr val="accent1">
                    <a:lumMod val="50000"/>
                  </a:schemeClr>
                </a:solidFill>
              </a:rPr>
              <a:t>36 %</a:t>
            </a:r>
            <a:r>
              <a:rPr lang="es-AR" sz="2400" dirty="0" smtClean="0"/>
              <a:t>.</a:t>
            </a:r>
          </a:p>
          <a:p>
            <a:pPr>
              <a:buBlip>
                <a:blip r:embed="rId3"/>
              </a:buBlip>
            </a:pPr>
            <a:endParaRPr lang="es-AR" sz="2400" dirty="0" smtClean="0">
              <a:solidFill>
                <a:srgbClr val="FF0000"/>
              </a:solidFill>
            </a:endParaRPr>
          </a:p>
          <a:p>
            <a:pPr>
              <a:buBlip>
                <a:blip r:embed="rId3"/>
              </a:buBlip>
            </a:pPr>
            <a:endParaRPr lang="es-AR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15616" y="1567654"/>
            <a:ext cx="4818383" cy="2324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2000" b="1" dirty="0" err="1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Arial" pitchFamily="34" charset="0"/>
              </a:rPr>
              <a:t>Expoestrategas</a:t>
            </a:r>
            <a:r>
              <a:rPr lang="es-ES_tradnl" sz="20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Arial" pitchFamily="34" charset="0"/>
              </a:rPr>
              <a:t> 2013</a:t>
            </a:r>
          </a:p>
        </p:txBody>
      </p:sp>
      <p:pic>
        <p:nvPicPr>
          <p:cNvPr id="7" name="20 Imagen" descr="logo-CESV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276872"/>
            <a:ext cx="2957512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ESVI AEREA_0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24744"/>
            <a:ext cx="4283968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755576" y="4581128"/>
            <a:ext cx="3816424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¡Muchas gracias!</a:t>
            </a:r>
            <a:endParaRPr kumimoji="0" lang="es-AR" sz="3200" b="1" i="0" u="none" strike="noStrike" kern="1200" spc="50" normalizeH="0" baseline="0" noProof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355976" y="4513982"/>
            <a:ext cx="43204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1600" b="1" spc="5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Ing. Leonardo </a:t>
            </a:r>
            <a:r>
              <a:rPr lang="es-AR" sz="1600" b="1" spc="50" noProof="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Andekian</a:t>
            </a:r>
            <a:endParaRPr lang="es-AR" sz="1600" b="1" spc="50" noProof="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kumimoji="0" lang="es-AR" sz="1600" b="1" i="0" u="none" strike="noStrike" kern="1200" spc="50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Gerente</a:t>
            </a:r>
            <a:r>
              <a:rPr kumimoji="0" lang="es-AR" sz="1600" b="1" i="0" u="none" strike="noStrike" kern="1200" spc="50" normalizeH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 de Servicios Corporativos</a:t>
            </a:r>
          </a:p>
          <a:p>
            <a:pPr lvl="0" algn="ctr">
              <a:spcBef>
                <a:spcPct val="0"/>
              </a:spcBef>
            </a:pPr>
            <a:r>
              <a:rPr lang="es-AR" sz="1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s-AR" sz="1600" b="1" spc="5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eonardo.andekian@cesvi.com.ar</a:t>
            </a:r>
            <a:endParaRPr kumimoji="0" lang="es-AR" sz="1600" b="1" i="0" u="none" strike="noStrike" kern="1200" spc="50" normalizeH="0" baseline="0" noProof="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1259632" y="5628481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91264" cy="580926"/>
          </a:xfrm>
        </p:spPr>
        <p:txBody>
          <a:bodyPr>
            <a:noAutofit/>
          </a:bodyPr>
          <a:lstStyle/>
          <a:p>
            <a:r>
              <a:rPr lang="es-AR" sz="3200" dirty="0" smtClean="0"/>
              <a:t>Evolución Histórica </a:t>
            </a:r>
            <a:br>
              <a:rPr lang="es-AR" sz="3200" dirty="0" smtClean="0"/>
            </a:br>
            <a:r>
              <a:rPr lang="es-AR" sz="3200" dirty="0" smtClean="0"/>
              <a:t>Cantidad de Robos</a:t>
            </a:r>
            <a:endParaRPr lang="es-AR" sz="32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51520" y="6165304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Fuente: Datos CESVI Argentina Extrapolados. ( 60 % mkt share)</a:t>
            </a:r>
            <a:endParaRPr lang="es-AR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509564" y="2276872"/>
            <a:ext cx="6562253" cy="844813"/>
            <a:chOff x="1509564" y="2377455"/>
            <a:chExt cx="6562253" cy="844813"/>
          </a:xfrm>
        </p:grpSpPr>
        <p:cxnSp>
          <p:nvCxnSpPr>
            <p:cNvPr id="14" name="13 Conector recto"/>
            <p:cNvCxnSpPr/>
            <p:nvPr/>
          </p:nvCxnSpPr>
          <p:spPr>
            <a:xfrm>
              <a:off x="1519089" y="2877319"/>
              <a:ext cx="655272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CuadroTexto"/>
            <p:cNvSpPr txBox="1"/>
            <p:nvPr/>
          </p:nvSpPr>
          <p:spPr>
            <a:xfrm>
              <a:off x="6948264" y="285293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53702</a:t>
              </a:r>
              <a:endParaRPr lang="es-AR" dirty="0"/>
            </a:p>
          </p:txBody>
        </p:sp>
        <p:cxnSp>
          <p:nvCxnSpPr>
            <p:cNvPr id="13" name="12 Conector recto"/>
            <p:cNvCxnSpPr/>
            <p:nvPr/>
          </p:nvCxnSpPr>
          <p:spPr>
            <a:xfrm>
              <a:off x="1509564" y="2377455"/>
              <a:ext cx="655272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62"/>
          <a:stretch>
            <a:fillRect/>
          </a:stretch>
        </p:blipFill>
        <p:spPr bwMode="auto">
          <a:xfrm>
            <a:off x="874143" y="1884065"/>
            <a:ext cx="7395714" cy="413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SITUACIÓN DEL MERCADO</a:t>
            </a:r>
            <a:endParaRPr lang="es-AR" dirty="0"/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44824"/>
            <a:ext cx="8229600" cy="37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51520" y="6165304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Fuente: Datos SSN – Prisma NET</a:t>
            </a:r>
            <a:endParaRPr lang="es-AR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SITUACIÓN DEL MERCADO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611560" y="5157192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Fuente: Datos SSN – Prisma NET</a:t>
            </a:r>
            <a:endParaRPr lang="es-AR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4791894" cy="302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467544" y="177281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s-A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Suma asegurada Promedio – Riesgo Robo Total</a:t>
            </a:r>
            <a:endParaRPr lang="es-A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868144" y="2636912"/>
            <a:ext cx="2736304" cy="21602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es-AR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s-AR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MONTO EROGADO POR LAS ASEGURADORAS</a:t>
            </a:r>
          </a:p>
          <a:p>
            <a:pPr algn="ctr"/>
            <a:endParaRPr lang="es-AR" sz="12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s-AR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Ej. Económico 2010-2011</a:t>
            </a:r>
          </a:p>
          <a:p>
            <a:pPr algn="ctr"/>
            <a:r>
              <a:rPr lang="es-AR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$1.300 millones (*)</a:t>
            </a:r>
          </a:p>
          <a:p>
            <a:pPr algn="ctr"/>
            <a:endParaRPr lang="es-AR" sz="12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s-AR" sz="12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s-AR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Estimado 2012-2013</a:t>
            </a:r>
          </a:p>
          <a:p>
            <a:pPr algn="ctr"/>
            <a:r>
              <a:rPr lang="es-AR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$ 1.900 millones (*)</a:t>
            </a:r>
          </a:p>
          <a:p>
            <a:pPr algn="ctr"/>
            <a:endParaRPr lang="es-AR" sz="1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7 Subtítulo"/>
          <p:cNvSpPr txBox="1">
            <a:spLocks/>
          </p:cNvSpPr>
          <p:nvPr/>
        </p:nvSpPr>
        <p:spPr>
          <a:xfrm>
            <a:off x="107504" y="5877272"/>
            <a:ext cx="874846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A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* Estimación 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correspondiente a una muestra de 14 aseguradoras que representan el 71% de la producción y el 63% de los vehículos expuestos a riesgo del ramo Automotores con un año de desarrollo. Fuente SSN</a:t>
            </a:r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Cerrar llave"/>
          <p:cNvSpPr/>
          <p:nvPr/>
        </p:nvSpPr>
        <p:spPr>
          <a:xfrm>
            <a:off x="5292080" y="2132856"/>
            <a:ext cx="288032" cy="3096344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SITUACIÓN DEL MERCADO</a:t>
            </a:r>
            <a:endParaRPr lang="es-AR" dirty="0"/>
          </a:p>
        </p:txBody>
      </p:sp>
      <p:sp>
        <p:nvSpPr>
          <p:cNvPr id="18" name="17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s-AR" dirty="0" smtClean="0"/>
              <a:t>El riesgo de robo total está cubierto en</a:t>
            </a:r>
          </a:p>
          <a:p>
            <a:pPr>
              <a:buNone/>
            </a:pPr>
            <a:r>
              <a:rPr lang="es-AR" dirty="0" smtClean="0"/>
              <a:t>   aproximadamente el 65 % de los vehículos asegurados (*).</a:t>
            </a:r>
          </a:p>
          <a:p>
            <a:endParaRPr lang="es-AR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67544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83568" y="60932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 Datos SSN – Año 2011</a:t>
            </a:r>
            <a:endParaRPr lang="es-A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284984"/>
            <a:ext cx="4591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% Cobertura Robo Total</a:t>
            </a:r>
            <a:endParaRPr lang="es-AR" dirty="0"/>
          </a:p>
        </p:txBody>
      </p:sp>
      <p:sp>
        <p:nvSpPr>
          <p:cNvPr id="18" name="17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s-AR" dirty="0" smtClean="0"/>
              <a:t>Al analizar por tipo de vehículo:</a:t>
            </a:r>
            <a:endParaRPr lang="es-AR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67544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83568" y="60932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 Datos SSN – Año 2011</a:t>
            </a:r>
            <a:endParaRPr lang="es-A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348880"/>
            <a:ext cx="6258272" cy="377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uadroTexto"/>
          <p:cNvSpPr txBox="1"/>
          <p:nvPr/>
        </p:nvSpPr>
        <p:spPr>
          <a:xfrm>
            <a:off x="467544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67544" y="3573016"/>
            <a:ext cx="8291264" cy="580926"/>
          </a:xfrm>
        </p:spPr>
        <p:txBody>
          <a:bodyPr/>
          <a:lstStyle/>
          <a:p>
            <a:r>
              <a:rPr lang="es-AR" dirty="0" smtClean="0"/>
              <a:t>ROBO TOTAL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1075</Words>
  <Application>Microsoft Office PowerPoint</Application>
  <PresentationFormat>Presentación en pantalla (4:3)</PresentationFormat>
  <Paragraphs>237</Paragraphs>
  <Slides>34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Diapositiva 1</vt:lpstr>
      <vt:lpstr>SITUACIÓN DEL MERCADO</vt:lpstr>
      <vt:lpstr>Evolución Histórica  Cantidad de Robos</vt:lpstr>
      <vt:lpstr>Evolución Histórica  Cantidad de Robos</vt:lpstr>
      <vt:lpstr>SITUACIÓN DEL MERCADO</vt:lpstr>
      <vt:lpstr>SITUACIÓN DEL MERCADO</vt:lpstr>
      <vt:lpstr>SITUACIÓN DEL MERCADO</vt:lpstr>
      <vt:lpstr>% Cobertura Robo Total</vt:lpstr>
      <vt:lpstr>ROBO TOTAL</vt:lpstr>
      <vt:lpstr>ROBO TOTAL - PAIS</vt:lpstr>
      <vt:lpstr>ROBO TOTAL - ZONAS</vt:lpstr>
      <vt:lpstr>ROBO TOTAL - GBA</vt:lpstr>
      <vt:lpstr>ROBO TOTAL - GBA</vt:lpstr>
      <vt:lpstr>ROBO TOTAL – Por Partido</vt:lpstr>
      <vt:lpstr>ROBO TOTAL – Por Partido</vt:lpstr>
      <vt:lpstr>Diapositiva 16</vt:lpstr>
      <vt:lpstr>Diapositiva 17</vt:lpstr>
      <vt:lpstr>Diapositiva 18</vt:lpstr>
      <vt:lpstr>MODALIDAD DE ROBO</vt:lpstr>
      <vt:lpstr>TOP 10 – Robo Total</vt:lpstr>
      <vt:lpstr>TOP 10 – Frecuencia de Robos 2012 </vt:lpstr>
      <vt:lpstr>Diapositiva 22</vt:lpstr>
      <vt:lpstr>Diapositiva 23</vt:lpstr>
      <vt:lpstr>Diapositiva 24</vt:lpstr>
      <vt:lpstr>ROBO PARCIAL</vt:lpstr>
      <vt:lpstr>ROBO PARCIAL</vt:lpstr>
      <vt:lpstr>ROBO PARCIAL</vt:lpstr>
      <vt:lpstr>ROBO PARCIAL</vt:lpstr>
      <vt:lpstr>ROBO PARCIAL</vt:lpstr>
      <vt:lpstr>ROBO PARCIAL - Importados</vt:lpstr>
      <vt:lpstr>ROBO PARCIAL - Importados</vt:lpstr>
      <vt:lpstr>ROBO PARCIAL - Importados</vt:lpstr>
      <vt:lpstr>CONCLUSIONES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2013-08-15T14:21:23Z</dcterms:created>
  <dcterms:modified xsi:type="dcterms:W3CDTF">2013-08-28T22:48:50Z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